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7_F8906A5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4"/>
  </p:notesMasterIdLst>
  <p:sldIdLst>
    <p:sldId id="330" r:id="rId2"/>
    <p:sldId id="329" r:id="rId3"/>
    <p:sldId id="328" r:id="rId4"/>
    <p:sldId id="327" r:id="rId5"/>
    <p:sldId id="326" r:id="rId6"/>
    <p:sldId id="325" r:id="rId7"/>
    <p:sldId id="324" r:id="rId8"/>
    <p:sldId id="323" r:id="rId9"/>
    <p:sldId id="322" r:id="rId10"/>
    <p:sldId id="313" r:id="rId11"/>
    <p:sldId id="298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14" r:id="rId20"/>
    <p:sldId id="299" r:id="rId21"/>
    <p:sldId id="331" r:id="rId22"/>
    <p:sldId id="301" r:id="rId23"/>
    <p:sldId id="304" r:id="rId24"/>
    <p:sldId id="302" r:id="rId25"/>
    <p:sldId id="305" r:id="rId26"/>
    <p:sldId id="306" r:id="rId27"/>
    <p:sldId id="310" r:id="rId28"/>
    <p:sldId id="307" r:id="rId29"/>
    <p:sldId id="308" r:id="rId30"/>
    <p:sldId id="309" r:id="rId31"/>
    <p:sldId id="311" r:id="rId32"/>
    <p:sldId id="312" r:id="rId33"/>
  </p:sldIdLst>
  <p:sldSz cx="9144000" cy="5143500" type="screen16x9"/>
  <p:notesSz cx="6858000" cy="9144000"/>
  <p:embeddedFontLst>
    <p:embeddedFont>
      <p:font typeface="Advent Pro SemiBold" panose="020B060402020202020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Eras Demi ITC" panose="020B0805030504020804" pitchFamily="34" charset="0"/>
      <p:regular r:id="rId43"/>
    </p:embeddedFont>
    <p:embeddedFont>
      <p:font typeface="Fira Sans Condensed Medium" panose="020B0603050000020004" pitchFamily="34" charset="0"/>
      <p:regular r:id="rId44"/>
      <p:bold r:id="rId45"/>
      <p:italic r:id="rId46"/>
      <p:boldItalic r:id="rId47"/>
    </p:embeddedFont>
    <p:embeddedFont>
      <p:font typeface="Maven Pro" panose="020B0604020202020204" charset="0"/>
      <p:regular r:id="rId48"/>
      <p:bold r:id="rId49"/>
    </p:embeddedFont>
    <p:embeddedFont>
      <p:font typeface="Maven Pro SemiBold" panose="020B0604020202020204" charset="0"/>
      <p:regular r:id="rId50"/>
      <p:bold r:id="rId51"/>
    </p:embeddedFont>
    <p:embeddedFont>
      <p:font typeface="Share Tech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173DB6-F616-2437-2A72-A5B5102F1CCF}" name="Santiago Larrosa" initials="SL" userId="7709f290fe9e06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C16E5-7D58-8354-ADA4-A6381250DF1C}" v="116" dt="2023-11-09T23:25:22.587"/>
    <p1510:client id="{0948F187-B011-710F-9B96-D9D86BF186DF}" v="6" dt="2023-11-09T22:29:20.783"/>
    <p1510:client id="{162F8539-3202-45B9-A658-57670655D77A}" v="9" dt="2023-11-14T01:42:17.877"/>
    <p1510:client id="{442A90D4-71AD-26BF-1D79-A12DE63B6FC5}" v="4" dt="2023-11-09T22:30:30.430"/>
    <p1510:client id="{5E0C1551-F26A-F410-B64B-4C91AFB93FA8}" v="15" dt="2023-11-09T23:09:50.081"/>
    <p1510:client id="{63B8CBE1-DF35-B66A-20D2-480187E5F0EC}" v="1168" dt="2023-11-14T20:14:04.303"/>
    <p1510:client id="{8D97274E-CD28-A881-796F-112611D1C16B}" v="17" dt="2023-11-09T23:16:40.446"/>
    <p1510:client id="{932FDE77-B139-4923-92CB-520B2FD1A36F}" v="1196" dt="2023-11-14T00:27:11.665"/>
    <p1510:client id="{C4932B8A-BCAC-47A7-815A-EC988CF3AED1}" v="2" dt="2023-11-14T22:13:25.164"/>
    <p1510:client id="{E35AB824-302F-626F-CADA-CA128FEB402A}" v="3" dt="2023-11-14T22:13:49.998"/>
    <p1510:client id="{EF3733CF-005D-961C-FA1D-D6AEBA531779}" v="117" dt="2023-11-14T22:11:52.779"/>
  </p1510:revLst>
</p1510:revInfo>
</file>

<file path=ppt/tableStyles.xml><?xml version="1.0" encoding="utf-8"?>
<a:tblStyleLst xmlns:a="http://schemas.openxmlformats.org/drawingml/2006/main" def="{34258EA4-2D6D-4215-8123-A1F6ABC28E4E}">
  <a:tblStyle styleId="{34258EA4-2D6D-4215-8123-A1F6ABC28E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omments/modernComment_147_F8906A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442BAE-AE4A-490F-824A-52B24C3DA9CD}" authorId="{79173DB6-F616-2437-2A72-A5B5102F1CCF}" created="2023-11-14T00:53:21.287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https://profile.es/blog/que-es-el-testing-de-software/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4" name="Google Shape;13794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5" name="Google Shape;13795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reensqa.com/como-organizar-mi-proyecto-para-lograr-la-distribucion-objetiva-en-pruebas-de-automatizac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alified.com/es/blog/introduccion-a-selenium-test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www.browserstack.com/guide/playwright-tutori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actionability" TargetMode="External"/><Relationship Id="rId7" Type="http://schemas.openxmlformats.org/officeDocument/2006/relationships/hyperlink" Target="https://playwright.dev/docs/codegen" TargetMode="External"/><Relationship Id="rId2" Type="http://schemas.openxmlformats.org/officeDocument/2006/relationships/hyperlink" Target="https://www.zenrows.com/blog/playwright-vs-selenium#playwrigh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guild.com/can-use-selenium-api-testing/" TargetMode="External"/><Relationship Id="rId5" Type="http://schemas.openxmlformats.org/officeDocument/2006/relationships/hyperlink" Target="https://playwright.dev/docs/api-testing" TargetMode="External"/><Relationship Id="rId4" Type="http://schemas.openxmlformats.org/officeDocument/2006/relationships/hyperlink" Target="https://www.browserstack.com/guide/playwright-vs-seleniu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alified.com/es/blog/poc-testing-automatizad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fbf56da2-5b2b-472e-853b-756d4d873aa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lab.research.google.com/drive/1MCcYD448f_Amuu0UljqSsR7Z1xhEV1Yj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DUDz0dKKNLDTJ_eBShqrN3M4R9MZBOw?usp=shari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jpe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F8906A5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628446" y="1280772"/>
            <a:ext cx="6020700" cy="930964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/>
          <a:p>
            <a:r>
              <a:rPr lang="es-ES" err="1"/>
              <a:t>Testing</a:t>
            </a:r>
            <a:r>
              <a:rPr lang="es-ES"/>
              <a:t> automatizado </a:t>
            </a: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438638-2B0C-F074-8218-BF9F0936FCFB}"/>
              </a:ext>
            </a:extLst>
          </p:cNvPr>
          <p:cNvSpPr txBox="1"/>
          <p:nvPr/>
        </p:nvSpPr>
        <p:spPr>
          <a:xfrm>
            <a:off x="2639291" y="2322368"/>
            <a:ext cx="45096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FFFFFF"/>
                </a:solidFill>
                <a:latin typeface="Share Tech"/>
              </a:rPr>
              <a:t>Playwright y Artillery JS</a:t>
            </a:r>
            <a:endParaRPr lang="en-US"/>
          </a:p>
        </p:txBody>
      </p:sp>
      <p:sp>
        <p:nvSpPr>
          <p:cNvPr id="5" name="Google Shape;435;p25">
            <a:extLst>
              <a:ext uri="{FF2B5EF4-FFF2-40B4-BE49-F238E27FC236}">
                <a16:creationId xmlns:a16="http://schemas.microsoft.com/office/drawing/2014/main" id="{591B483D-867A-E180-6C6F-BD7FB500A0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1469" y="3056839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Marianela Vázquez (325335)</a:t>
            </a:r>
            <a:endParaRPr lang="en-US"/>
          </a:p>
          <a:p>
            <a:r>
              <a:rPr lang="en" sz="1600"/>
              <a:t>Santiago Larrosa (251816)</a:t>
            </a:r>
            <a:endParaRPr lang="en"/>
          </a:p>
          <a:p>
            <a:r>
              <a:rPr lang="en" sz="1600"/>
              <a:t>Agustín Miranda (258741)</a:t>
            </a:r>
            <a:endParaRPr lang="en"/>
          </a:p>
          <a:p>
            <a:pPr marL="0" indent="0"/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890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63A0-BB88-674C-6585-64A42797F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07" y="-116505"/>
            <a:ext cx="7651200" cy="829680"/>
          </a:xfrm>
        </p:spPr>
        <p:txBody>
          <a:bodyPr/>
          <a:lstStyle/>
          <a:p>
            <a:r>
              <a:rPr lang="en-US" sz="2800" err="1"/>
              <a:t>Pirámide</a:t>
            </a:r>
            <a:r>
              <a:rPr lang="en-US" sz="2800"/>
              <a:t> de </a:t>
            </a:r>
            <a:r>
              <a:rPr lang="en-US" sz="2800" err="1"/>
              <a:t>automatización</a:t>
            </a:r>
            <a:r>
              <a:rPr lang="en-US" sz="2800"/>
              <a:t> del testing </a:t>
            </a:r>
            <a:r>
              <a:rPr lang="en-US" sz="2800" err="1"/>
              <a:t>funcional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E5CB4-B73F-C5FA-DA40-05A21321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9767" y="4764410"/>
            <a:ext cx="3101400" cy="1048800"/>
          </a:xfrm>
        </p:spPr>
        <p:txBody>
          <a:bodyPr/>
          <a:lstStyle/>
          <a:p>
            <a:r>
              <a:rPr lang="en-US" sz="1200">
                <a:hlinkClick r:id="rId2"/>
              </a:rPr>
              <a:t>Fuente (imagen de): Green</a:t>
            </a:r>
            <a:r>
              <a:rPr lang="en-US" sz="1200"/>
              <a:t>s QA</a:t>
            </a:r>
          </a:p>
        </p:txBody>
      </p:sp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00D26C0A-4FAA-AFA9-9550-73371A32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1" y="761199"/>
            <a:ext cx="7040878" cy="38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756670" y="1742775"/>
            <a:ext cx="3178655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PLAYWRIGHT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791587" y="2410028"/>
            <a:ext cx="3952662" cy="1026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" sz="1600" cap="all">
                <a:solidFill>
                  <a:schemeClr val="bg1"/>
                </a:solidFill>
              </a:rPr>
              <a:t>Herramientas de </a:t>
            </a:r>
            <a:r>
              <a:rPr lang="en" sz="1600" cap="all" err="1">
                <a:solidFill>
                  <a:schemeClr val="bg1"/>
                </a:solidFill>
              </a:rPr>
              <a:t>automatización</a:t>
            </a:r>
          </a:p>
          <a:p>
            <a:pPr marL="114300" indent="0" algn="l"/>
            <a:r>
              <a:rPr lang="en" sz="1600" cap="all">
                <a:solidFill>
                  <a:schemeClr val="bg1"/>
                </a:solidFill>
              </a:rPr>
              <a:t>Playwright vs. selenium</a:t>
            </a:r>
          </a:p>
          <a:p>
            <a:pPr algn="l"/>
            <a:r>
              <a:rPr lang="en" sz="1600" cap="all" err="1">
                <a:solidFill>
                  <a:schemeClr val="bg1"/>
                </a:solidFill>
              </a:rPr>
              <a:t>Ventajas</a:t>
            </a:r>
            <a:r>
              <a:rPr lang="en" sz="1600" cap="all">
                <a:solidFill>
                  <a:schemeClr val="bg1"/>
                </a:solidFill>
              </a:rPr>
              <a:t> y </a:t>
            </a:r>
            <a:r>
              <a:rPr lang="en" sz="1600" cap="all" err="1">
                <a:solidFill>
                  <a:schemeClr val="bg1"/>
                </a:solidFill>
              </a:rPr>
              <a:t>desventajas</a:t>
            </a:r>
          </a:p>
          <a:p>
            <a:pPr marL="0" indent="0"/>
            <a:endParaRPr lang="en"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red and green masks&#10;&#10;Description automatically generated">
            <a:extLst>
              <a:ext uri="{FF2B5EF4-FFF2-40B4-BE49-F238E27FC236}">
                <a16:creationId xmlns:a16="http://schemas.microsoft.com/office/drawing/2014/main" id="{888D7D48-2A0A-DEB4-E09F-91944DEE5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40" y="-202623"/>
            <a:ext cx="2000993" cy="20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3196-7536-F914-D500-51206E728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207" y="1239855"/>
            <a:ext cx="6195780" cy="753480"/>
          </a:xfrm>
        </p:spPr>
        <p:txBody>
          <a:bodyPr/>
          <a:lstStyle/>
          <a:p>
            <a:r>
              <a:rPr lang="en-US" sz="3200"/>
              <a:t>Herramientas de </a:t>
            </a:r>
            <a:r>
              <a:rPr lang="en-US" sz="3200" err="1"/>
              <a:t>automatización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9AF21-0898-B935-6B68-FB22F847A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727" y="2135510"/>
            <a:ext cx="5692200" cy="1551720"/>
          </a:xfrm>
        </p:spPr>
        <p:txBody>
          <a:bodyPr/>
          <a:lstStyle/>
          <a:p>
            <a:r>
              <a:rPr lang="en-US"/>
              <a:t>Tanto Playwright </a:t>
            </a:r>
            <a:r>
              <a:rPr lang="en-US" err="1"/>
              <a:t>como</a:t>
            </a:r>
            <a:r>
              <a:rPr lang="en-US"/>
              <a:t> Selenium son frameworks de </a:t>
            </a:r>
            <a:r>
              <a:rPr lang="en-US" err="1"/>
              <a:t>automatización</a:t>
            </a:r>
            <a:r>
              <a:rPr lang="en-US"/>
              <a:t> de </a:t>
            </a:r>
            <a:r>
              <a:rPr lang="en-US" err="1"/>
              <a:t>pruebas</a:t>
            </a:r>
            <a:r>
              <a:rPr lang="en-US"/>
              <a:t>.</a:t>
            </a:r>
          </a:p>
          <a:p>
            <a:endParaRPr lang="en-US"/>
          </a:p>
          <a:p>
            <a:pPr>
              <a:buFont typeface="Wingdings"/>
              <a:buChar char="Ø"/>
            </a:pPr>
            <a:r>
              <a:rPr lang="en-US"/>
              <a:t>Herramientas</a:t>
            </a:r>
          </a:p>
          <a:p>
            <a:pPr>
              <a:buFont typeface="Wingdings"/>
              <a:buChar char="Ø"/>
            </a:pPr>
            <a:r>
              <a:rPr lang="en-US" err="1"/>
              <a:t>Librerías</a:t>
            </a:r>
          </a:p>
        </p:txBody>
      </p:sp>
      <p:pic>
        <p:nvPicPr>
          <p:cNvPr id="5" name="Picture 4" descr="A blue background with white gears&#10;&#10;Description automatically generated">
            <a:extLst>
              <a:ext uri="{FF2B5EF4-FFF2-40B4-BE49-F238E27FC236}">
                <a16:creationId xmlns:a16="http://schemas.microsoft.com/office/drawing/2014/main" id="{DDEAB6AC-CE5A-C663-1ABD-365DD31B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3" y="1344930"/>
            <a:ext cx="523875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6DDEA-42E5-A0F6-D4F5-6E105A865E2A}"/>
              </a:ext>
            </a:extLst>
          </p:cNvPr>
          <p:cNvSpPr txBox="1"/>
          <p:nvPr/>
        </p:nvSpPr>
        <p:spPr>
          <a:xfrm>
            <a:off x="2834640" y="4632959"/>
            <a:ext cx="40614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2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https://qalified.com/es/blog/introduccion-a-selenium-testing/</a:t>
            </a:r>
            <a:endParaRPr lang="en-US" sz="100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r>
              <a:rPr lang="en-US" sz="1000">
                <a:solidFill>
                  <a:schemeClr val="bg2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https://www.browserstack.com/guide/playwright-tutorial</a:t>
            </a:r>
          </a:p>
        </p:txBody>
      </p:sp>
      <p:pic>
        <p:nvPicPr>
          <p:cNvPr id="13" name="Picture 12" descr="A red and green masks&#10;&#10;Description automatically generated">
            <a:extLst>
              <a:ext uri="{FF2B5EF4-FFF2-40B4-BE49-F238E27FC236}">
                <a16:creationId xmlns:a16="http://schemas.microsoft.com/office/drawing/2014/main" id="{75DB531C-2566-4C12-A189-47E89DE2A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660" y="2471997"/>
            <a:ext cx="1917173" cy="1924595"/>
          </a:xfrm>
          <a:prstGeom prst="rect">
            <a:avLst/>
          </a:prstGeom>
        </p:spPr>
      </p:pic>
      <p:pic>
        <p:nvPicPr>
          <p:cNvPr id="15" name="Picture 14" descr="File:Selenium Logo.png - Wikimedia Commons">
            <a:extLst>
              <a:ext uri="{FF2B5EF4-FFF2-40B4-BE49-F238E27FC236}">
                <a16:creationId xmlns:a16="http://schemas.microsoft.com/office/drawing/2014/main" id="{1F9F0668-3C38-4C09-FBF5-5EBBBCB60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2914016"/>
            <a:ext cx="1165859" cy="12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4BBB15-C098-9489-DCFF-4D6D16C7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347" y="439755"/>
            <a:ext cx="6195780" cy="753480"/>
          </a:xfrm>
        </p:spPr>
        <p:txBody>
          <a:bodyPr/>
          <a:lstStyle/>
          <a:p>
            <a:r>
              <a:rPr lang="en-US" sz="3200"/>
              <a:t>Playwright vs. Selenium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72C67C-3E37-6828-F383-2CCD8E63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46864"/>
            <a:ext cx="5806440" cy="27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08D7-AAC8-28D9-E8D4-45A2F4C1F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067" y="1384635"/>
            <a:ext cx="5410920" cy="829680"/>
          </a:xfrm>
        </p:spPr>
        <p:txBody>
          <a:bodyPr/>
          <a:lstStyle/>
          <a:p>
            <a:r>
              <a:rPr lang="en-US"/>
              <a:t>Playwright: </a:t>
            </a:r>
            <a:r>
              <a:rPr lang="en-US" err="1"/>
              <a:t>ventajas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82353-137A-A1BB-3A2B-7D38F81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460" y="2573314"/>
            <a:ext cx="5486460" cy="2176560"/>
          </a:xfrm>
        </p:spPr>
        <p:txBody>
          <a:bodyPr/>
          <a:lstStyle/>
          <a:p>
            <a:pPr marL="400050" indent="-285750">
              <a:buFont typeface="Wingdings"/>
              <a:buChar char="q"/>
            </a:pPr>
            <a:r>
              <a:rPr lang="en-US" err="1"/>
              <a:t>Funcionalidad</a:t>
            </a:r>
            <a:r>
              <a:rPr lang="en-US"/>
              <a:t> de auto-wait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Velocidad</a:t>
            </a:r>
          </a:p>
          <a:p>
            <a:pPr marL="400050" indent="-285750">
              <a:buFont typeface="Wingdings"/>
              <a:buChar char="q"/>
            </a:pPr>
            <a:r>
              <a:rPr lang="en-US"/>
              <a:t>Recorder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Testeo</a:t>
            </a:r>
            <a:r>
              <a:rPr lang="en-US"/>
              <a:t> de APIs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Ejecuciones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paralelo</a:t>
            </a: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blue check mark on a blue background&#10;&#10;Description automatically generated">
            <a:extLst>
              <a:ext uri="{FF2B5EF4-FFF2-40B4-BE49-F238E27FC236}">
                <a16:creationId xmlns:a16="http://schemas.microsoft.com/office/drawing/2014/main" id="{AB53EF69-5071-393B-2212-2FB5A242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70" y="2796540"/>
            <a:ext cx="647700" cy="647700"/>
          </a:xfrm>
          <a:prstGeom prst="rect">
            <a:avLst/>
          </a:prstGeom>
        </p:spPr>
      </p:pic>
      <p:pic>
        <p:nvPicPr>
          <p:cNvPr id="6" name="Picture 5" descr="A person pointing at a graph&#10;&#10;Description automatically generated">
            <a:extLst>
              <a:ext uri="{FF2B5EF4-FFF2-40B4-BE49-F238E27FC236}">
                <a16:creationId xmlns:a16="http://schemas.microsoft.com/office/drawing/2014/main" id="{C1B855B8-DF33-F250-59DD-4556B0C6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2852738"/>
            <a:ext cx="54483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3E72C0-E805-BF1C-229D-240AEEC4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27" y="2486030"/>
            <a:ext cx="5326440" cy="174222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/>
              <a:t>Solo </a:t>
            </a:r>
            <a:r>
              <a:rPr lang="en-US" err="1"/>
              <a:t>soporta</a:t>
            </a:r>
            <a:r>
              <a:rPr lang="en-US"/>
              <a:t> </a:t>
            </a:r>
            <a:r>
              <a:rPr lang="en-US" err="1"/>
              <a:t>emuladores</a:t>
            </a:r>
          </a:p>
          <a:p>
            <a:pPr>
              <a:buFont typeface="Wingdings"/>
              <a:buChar char="q"/>
            </a:pPr>
            <a:r>
              <a:rPr lang="en-US"/>
              <a:t>No </a:t>
            </a:r>
            <a:r>
              <a:rPr lang="en-US" err="1"/>
              <a:t>funciona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navegadores</a:t>
            </a:r>
            <a:r>
              <a:rPr lang="en-US"/>
              <a:t> o </a:t>
            </a:r>
            <a:r>
              <a:rPr lang="en-US" err="1"/>
              <a:t>dispositivos</a:t>
            </a:r>
            <a:r>
              <a:rPr lang="en-US"/>
              <a:t> </a:t>
            </a:r>
            <a:r>
              <a:rPr lang="en-US" err="1"/>
              <a:t>desactualizados</a:t>
            </a:r>
          </a:p>
          <a:p>
            <a:pPr>
              <a:buFont typeface="Wingdings"/>
              <a:buChar char="q"/>
            </a:pPr>
            <a:r>
              <a:rPr lang="en-US" err="1"/>
              <a:t>Comunidad</a:t>
            </a:r>
            <a:r>
              <a:rPr lang="en-US"/>
              <a:t> </a:t>
            </a:r>
            <a:r>
              <a:rPr lang="en-US" err="1"/>
              <a:t>pequeña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DE77FF-A684-F601-B5E7-7AA60B9DE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07" y="1056975"/>
            <a:ext cx="6051000" cy="829680"/>
          </a:xfrm>
        </p:spPr>
        <p:txBody>
          <a:bodyPr/>
          <a:lstStyle/>
          <a:p>
            <a:r>
              <a:rPr lang="en-US"/>
              <a:t>Playwright: </a:t>
            </a:r>
            <a:r>
              <a:rPr lang="en-US" err="1"/>
              <a:t>desventajas</a:t>
            </a:r>
          </a:p>
        </p:txBody>
      </p:sp>
      <p:pic>
        <p:nvPicPr>
          <p:cNvPr id="7" name="Picture 6" descr="A computer with a blue background&#10;&#10;Description automatically generated">
            <a:extLst>
              <a:ext uri="{FF2B5EF4-FFF2-40B4-BE49-F238E27FC236}">
                <a16:creationId xmlns:a16="http://schemas.microsoft.com/office/drawing/2014/main" id="{8857477E-39C4-86E4-6CB0-F0A56A4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18" y="2265997"/>
            <a:ext cx="542925" cy="504825"/>
          </a:xfrm>
          <a:prstGeom prst="rect">
            <a:avLst/>
          </a:prstGeom>
        </p:spPr>
      </p:pic>
      <p:pic>
        <p:nvPicPr>
          <p:cNvPr id="8" name="Picture 7" descr="A magnifying glass and a logo&#10;&#10;Description automatically generated">
            <a:extLst>
              <a:ext uri="{FF2B5EF4-FFF2-40B4-BE49-F238E27FC236}">
                <a16:creationId xmlns:a16="http://schemas.microsoft.com/office/drawing/2014/main" id="{60159BAB-0D13-8D12-DB8B-6FEB11EC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8" y="3035618"/>
            <a:ext cx="619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08D7-AAC8-28D9-E8D4-45A2F4C1F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067" y="1384635"/>
            <a:ext cx="5410920" cy="829680"/>
          </a:xfrm>
        </p:spPr>
        <p:txBody>
          <a:bodyPr/>
          <a:lstStyle/>
          <a:p>
            <a:r>
              <a:rPr lang="en-US"/>
              <a:t>Selenium: </a:t>
            </a:r>
            <a:r>
              <a:rPr lang="en-US" err="1"/>
              <a:t>ventajas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82353-137A-A1BB-3A2B-7D38F81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907" y="2569850"/>
            <a:ext cx="5486460" cy="2176560"/>
          </a:xfrm>
        </p:spPr>
        <p:txBody>
          <a:bodyPr/>
          <a:lstStyle/>
          <a:p>
            <a:pPr marL="400050" indent="-285750">
              <a:buFont typeface="Wingdings"/>
              <a:buChar char="q"/>
            </a:pPr>
            <a:r>
              <a:rPr lang="en-US"/>
              <a:t>Rango de </a:t>
            </a:r>
            <a:r>
              <a:rPr lang="en-US" err="1"/>
              <a:t>navegadores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Cantidad</a:t>
            </a:r>
            <a:r>
              <a:rPr lang="en-US"/>
              <a:t> de </a:t>
            </a:r>
            <a:r>
              <a:rPr lang="en-US" err="1"/>
              <a:t>lenguajes</a:t>
            </a:r>
            <a:r>
              <a:rPr lang="en-US"/>
              <a:t> de </a:t>
            </a:r>
            <a:r>
              <a:rPr lang="en-US" err="1"/>
              <a:t>programación</a:t>
            </a:r>
          </a:p>
          <a:p>
            <a:pPr marL="400050" indent="-285750">
              <a:buFont typeface="Wingdings"/>
              <a:buChar char="q"/>
            </a:pPr>
            <a:r>
              <a:rPr lang="en-US"/>
              <a:t>Gran </a:t>
            </a:r>
            <a:r>
              <a:rPr lang="en-US" err="1"/>
              <a:t>comunidad</a:t>
            </a:r>
          </a:p>
          <a:p>
            <a:pPr marL="114300" indent="0"/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blue check mark on a blue background&#10;&#10;Description automatically generated">
            <a:extLst>
              <a:ext uri="{FF2B5EF4-FFF2-40B4-BE49-F238E27FC236}">
                <a16:creationId xmlns:a16="http://schemas.microsoft.com/office/drawing/2014/main" id="{AB53EF69-5071-393B-2212-2FB5A242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70" y="2796540"/>
            <a:ext cx="647700" cy="647700"/>
          </a:xfrm>
          <a:prstGeom prst="rect">
            <a:avLst/>
          </a:prstGeom>
        </p:spPr>
      </p:pic>
      <p:pic>
        <p:nvPicPr>
          <p:cNvPr id="4" name="Picture 3" descr="A blue background with a hand giving a thumbs up&#10;&#10;Description automatically generated">
            <a:extLst>
              <a:ext uri="{FF2B5EF4-FFF2-40B4-BE49-F238E27FC236}">
                <a16:creationId xmlns:a16="http://schemas.microsoft.com/office/drawing/2014/main" id="{4855268A-7B85-402F-E96E-5593935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499360"/>
            <a:ext cx="5143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2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3E72C0-E805-BF1C-229D-240AEEC4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047" y="2280290"/>
            <a:ext cx="5326440" cy="174222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/>
              <a:t>No es </a:t>
            </a:r>
            <a:r>
              <a:rPr lang="en-US" err="1"/>
              <a:t>útil</a:t>
            </a:r>
            <a:r>
              <a:rPr lang="en-US"/>
              <a:t> para </a:t>
            </a:r>
            <a:r>
              <a:rPr lang="en-US" err="1"/>
              <a:t>testear</a:t>
            </a:r>
            <a:r>
              <a:rPr lang="en-US"/>
              <a:t> APIs</a:t>
            </a:r>
            <a:endParaRPr lang="en-US" err="1"/>
          </a:p>
          <a:p>
            <a:pPr>
              <a:buFont typeface="Wingdings"/>
              <a:buChar char="q"/>
            </a:pPr>
            <a:r>
              <a:rPr lang="en-US"/>
              <a:t>No </a:t>
            </a:r>
            <a:r>
              <a:rPr lang="en-US" err="1"/>
              <a:t>cuenta</a:t>
            </a:r>
            <a:r>
              <a:rPr lang="en-US"/>
              <a:t> con recorder</a:t>
            </a:r>
          </a:p>
          <a:p>
            <a:pPr>
              <a:buFont typeface="Wingdings"/>
              <a:buChar char="q"/>
            </a:pPr>
            <a:r>
              <a:rPr lang="en-US"/>
              <a:t>No </a:t>
            </a:r>
            <a:r>
              <a:rPr lang="en-US" err="1"/>
              <a:t>cuenta</a:t>
            </a:r>
            <a:r>
              <a:rPr lang="en-US"/>
              <a:t> con </a:t>
            </a:r>
            <a:r>
              <a:rPr lang="en-US" err="1"/>
              <a:t>reporte</a:t>
            </a:r>
            <a:r>
              <a:rPr lang="en-US"/>
              <a:t> de </a:t>
            </a:r>
            <a:r>
              <a:rPr lang="en-US" err="1"/>
              <a:t>ejecución</a:t>
            </a:r>
            <a:r>
              <a:rPr lang="en-US"/>
              <a:t> - debugging</a:t>
            </a:r>
          </a:p>
          <a:p>
            <a:pPr>
              <a:buFont typeface="Wingdings"/>
              <a:buChar char="q"/>
            </a:pPr>
            <a:r>
              <a:rPr lang="en-US" err="1"/>
              <a:t>Necesita</a:t>
            </a:r>
            <a:r>
              <a:rPr lang="en-US"/>
              <a:t> </a:t>
            </a:r>
            <a:r>
              <a:rPr lang="en-US" err="1"/>
              <a:t>herramientas</a:t>
            </a:r>
            <a:r>
              <a:rPr lang="en-US"/>
              <a:t> de </a:t>
            </a:r>
            <a:r>
              <a:rPr lang="en-US" err="1"/>
              <a:t>terceros</a:t>
            </a:r>
            <a:r>
              <a:rPr lang="en-US"/>
              <a:t> para </a:t>
            </a:r>
            <a:r>
              <a:rPr lang="en-US" err="1"/>
              <a:t>ejecuciones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paralelo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DE77FF-A684-F601-B5E7-7AA60B9DE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07" y="1056975"/>
            <a:ext cx="6051000" cy="829680"/>
          </a:xfrm>
        </p:spPr>
        <p:txBody>
          <a:bodyPr/>
          <a:lstStyle/>
          <a:p>
            <a:r>
              <a:rPr lang="en-US"/>
              <a:t>Selenium: </a:t>
            </a:r>
            <a:r>
              <a:rPr lang="en-US" err="1"/>
              <a:t>desventajas</a:t>
            </a:r>
            <a:endParaRPr lang="en-US"/>
          </a:p>
        </p:txBody>
      </p:sp>
      <p:pic>
        <p:nvPicPr>
          <p:cNvPr id="7" name="Picture 6" descr="A computer with a blue background&#10;&#10;Description automatically generated">
            <a:extLst>
              <a:ext uri="{FF2B5EF4-FFF2-40B4-BE49-F238E27FC236}">
                <a16:creationId xmlns:a16="http://schemas.microsoft.com/office/drawing/2014/main" id="{8857477E-39C4-86E4-6CB0-F0A56A4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78" y="2319337"/>
            <a:ext cx="542925" cy="504825"/>
          </a:xfrm>
          <a:prstGeom prst="rect">
            <a:avLst/>
          </a:prstGeom>
        </p:spPr>
      </p:pic>
      <p:pic>
        <p:nvPicPr>
          <p:cNvPr id="8" name="Picture 7" descr="A magnifying glass and a logo&#10;&#10;Description automatically generated">
            <a:extLst>
              <a:ext uri="{FF2B5EF4-FFF2-40B4-BE49-F238E27FC236}">
                <a16:creationId xmlns:a16="http://schemas.microsoft.com/office/drawing/2014/main" id="{60159BAB-0D13-8D12-DB8B-6FEB11EC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8" y="2936558"/>
            <a:ext cx="619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5C05E9-6983-034D-FFA1-53AF1815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747" y="1853570"/>
            <a:ext cx="5654100" cy="2336580"/>
          </a:xfrm>
        </p:spPr>
        <p:txBody>
          <a:bodyPr/>
          <a:lstStyle/>
          <a:p>
            <a:r>
              <a:rPr lang="en-US"/>
              <a:t>Fuentes:</a:t>
            </a:r>
          </a:p>
          <a:p>
            <a:r>
              <a:rPr lang="en-US" sz="110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https://www.zenrows.com/blog/playwright-vs-selenium#playwright</a:t>
            </a:r>
            <a:endParaRPr lang="en-US"/>
          </a:p>
          <a:p>
            <a:r>
              <a:rPr lang="en-US" sz="110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https://playwright.dev/docs/actionability</a:t>
            </a:r>
            <a:endParaRPr lang="en-US"/>
          </a:p>
          <a:p>
            <a:r>
              <a:rPr lang="en-US" sz="1100">
                <a:solidFill>
                  <a:srgbClr val="1155CC"/>
                </a:solidFill>
                <a:latin typeface="Arial"/>
                <a:cs typeface="Arial"/>
                <a:hlinkClick r:id="rId4"/>
              </a:rPr>
              <a:t>https://www.browserstack.com/guide/playwright-vs-selenium</a:t>
            </a:r>
            <a:endParaRPr lang="en-US"/>
          </a:p>
          <a:p>
            <a:r>
              <a:rPr lang="en-US" sz="1100">
                <a:solidFill>
                  <a:srgbClr val="1155CC"/>
                </a:solidFill>
                <a:latin typeface="Arial"/>
                <a:cs typeface="Arial"/>
                <a:hlinkClick r:id="rId5"/>
              </a:rPr>
              <a:t>https://playwright.dev/docs/api-testing</a:t>
            </a:r>
            <a:endParaRPr lang="en-US"/>
          </a:p>
          <a:p>
            <a:r>
              <a:rPr lang="en-US" sz="1100">
                <a:solidFill>
                  <a:srgbClr val="1155CC"/>
                </a:solidFill>
                <a:latin typeface="Arial"/>
                <a:cs typeface="Arial"/>
                <a:hlinkClick r:id="rId6"/>
              </a:rPr>
              <a:t>https://testguild.com/can-use-selenium-api-testing/</a:t>
            </a:r>
            <a:endParaRPr lang="en-US"/>
          </a:p>
          <a:p>
            <a:r>
              <a:rPr lang="en-US" sz="1100">
                <a:solidFill>
                  <a:srgbClr val="000000"/>
                </a:solidFill>
                <a:latin typeface="Arial"/>
                <a:cs typeface="Arial"/>
                <a:hlinkClick r:id="rId7"/>
              </a:rPr>
              <a:t>https://playwright.dev/docs/codegen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3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3644-8A3D-FC58-FEC8-96F9DCAD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47" y="66375"/>
            <a:ext cx="5479500" cy="837300"/>
          </a:xfrm>
        </p:spPr>
        <p:txBody>
          <a:bodyPr/>
          <a:lstStyle/>
          <a:p>
            <a:r>
              <a:rPr lang="en-US" err="1"/>
              <a:t>Prueba</a:t>
            </a:r>
            <a:r>
              <a:rPr lang="en-US"/>
              <a:t> de </a:t>
            </a:r>
            <a:r>
              <a:rPr lang="en-US" err="1"/>
              <a:t>concepto</a:t>
            </a: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777160E6-49F5-250C-B948-73CDF397BBC7}"/>
              </a:ext>
            </a:extLst>
          </p:cNvPr>
          <p:cNvSpPr/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C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i="1">
                <a:latin typeface="Aptos" panose="020B0004020202020204" pitchFamily="34" charset="0"/>
              </a:rPr>
              <a:t>POC (Proof of concept): </a:t>
            </a:r>
            <a:r>
              <a:rPr lang="en-US" sz="1800">
                <a:latin typeface="Aptos" panose="020B0004020202020204" pitchFamily="34" charset="0"/>
              </a:rPr>
              <a:t>Un </a:t>
            </a:r>
            <a:r>
              <a:rPr lang="en-US" sz="1800" err="1">
                <a:latin typeface="Aptos" panose="020B0004020202020204" pitchFamily="34" charset="0"/>
              </a:rPr>
              <a:t>ejemplo</a:t>
            </a:r>
            <a:r>
              <a:rPr lang="en-US" sz="1800">
                <a:latin typeface="Aptos" panose="020B0004020202020204" pitchFamily="34" charset="0"/>
              </a:rPr>
              <a:t> </a:t>
            </a:r>
            <a:r>
              <a:rPr lang="en-US" sz="1800" err="1">
                <a:latin typeface="Aptos" panose="020B0004020202020204" pitchFamily="34" charset="0"/>
              </a:rPr>
              <a:t>aplicado</a:t>
            </a:r>
            <a:r>
              <a:rPr lang="en-US" sz="1800">
                <a:latin typeface="Aptos" panose="020B0004020202020204" pitchFamily="34" charset="0"/>
              </a:rPr>
              <a:t> que </a:t>
            </a:r>
            <a:r>
              <a:rPr lang="en-US" sz="1800" err="1">
                <a:latin typeface="Aptos" panose="020B0004020202020204" pitchFamily="34" charset="0"/>
              </a:rPr>
              <a:t>demuestra</a:t>
            </a:r>
            <a:r>
              <a:rPr lang="en-US" sz="1800">
                <a:latin typeface="Aptos" panose="020B0004020202020204" pitchFamily="34" charset="0"/>
              </a:rPr>
              <a:t> </a:t>
            </a:r>
            <a:r>
              <a:rPr lang="en-US" sz="1800" err="1">
                <a:latin typeface="Aptos" panose="020B0004020202020204" pitchFamily="34" charset="0"/>
              </a:rPr>
              <a:t>los</a:t>
            </a:r>
            <a:r>
              <a:rPr lang="en-US" sz="1800">
                <a:latin typeface="Aptos" panose="020B0004020202020204" pitchFamily="34" charset="0"/>
              </a:rPr>
              <a:t> </a:t>
            </a:r>
            <a:r>
              <a:rPr lang="en-US" sz="1800" err="1">
                <a:latin typeface="Aptos" panose="020B0004020202020204" pitchFamily="34" charset="0"/>
              </a:rPr>
              <a:t>usos</a:t>
            </a:r>
            <a:r>
              <a:rPr lang="en-US" sz="1800">
                <a:latin typeface="Aptos" panose="020B0004020202020204" pitchFamily="34" charset="0"/>
              </a:rPr>
              <a:t> de un framework de </a:t>
            </a:r>
            <a:r>
              <a:rPr lang="en-US" sz="1800" err="1">
                <a:latin typeface="Aptos" panose="020B0004020202020204" pitchFamily="34" charset="0"/>
              </a:rPr>
              <a:t>automatización</a:t>
            </a:r>
            <a:r>
              <a:rPr lang="en-US" sz="1800">
                <a:latin typeface="Aptos" panose="020B0004020202020204" pitchFamily="34" charset="0"/>
              </a:rPr>
              <a:t> de </a:t>
            </a:r>
            <a:r>
              <a:rPr lang="en-US" sz="1800" err="1">
                <a:latin typeface="Aptos" panose="020B0004020202020204" pitchFamily="34" charset="0"/>
              </a:rPr>
              <a:t>pruebas</a:t>
            </a:r>
            <a:r>
              <a:rPr lang="en-US" sz="1800">
                <a:latin typeface="Aptos" panose="020B0004020202020204" pitchFamily="34" charset="0"/>
              </a:rPr>
              <a:t> (</a:t>
            </a:r>
            <a:r>
              <a:rPr lang="en-US" sz="1800" err="1">
                <a:latin typeface="Aptos" panose="020B0004020202020204" pitchFamily="34" charset="0"/>
              </a:rPr>
              <a:t>potencial</a:t>
            </a:r>
            <a:r>
              <a:rPr lang="en-US" sz="1800">
                <a:latin typeface="Aptos" panose="020B0004020202020204" pitchFamily="34" charset="0"/>
              </a:rPr>
              <a:t> demo para </a:t>
            </a:r>
            <a:r>
              <a:rPr lang="en-US" sz="1800" err="1">
                <a:latin typeface="Aptos" panose="020B0004020202020204" pitchFamily="34" charset="0"/>
              </a:rPr>
              <a:t>interesados</a:t>
            </a:r>
            <a:r>
              <a:rPr lang="en-US" sz="1800">
                <a:latin typeface="Aptos" panose="020B0004020202020204" pitchFamily="34" charset="0"/>
              </a:rPr>
              <a:t> o </a:t>
            </a:r>
            <a:r>
              <a:rPr lang="en-US" sz="1800" err="1">
                <a:latin typeface="Aptos" panose="020B0004020202020204" pitchFamily="34" charset="0"/>
              </a:rPr>
              <a:t>el</a:t>
            </a:r>
            <a:r>
              <a:rPr lang="en-US" sz="1800">
                <a:latin typeface="Aptos" panose="020B0004020202020204" pitchFamily="34" charset="0"/>
              </a:rPr>
              <a:t> </a:t>
            </a:r>
            <a:r>
              <a:rPr lang="en-US" sz="1800" err="1">
                <a:latin typeface="Aptos" panose="020B0004020202020204" pitchFamily="34" charset="0"/>
              </a:rPr>
              <a:t>cliente</a:t>
            </a:r>
            <a:r>
              <a:rPr lang="en-US" sz="1800">
                <a:latin typeface="Aptos" panose="020B0004020202020204" pitchFamily="34" charset="0"/>
              </a:rPr>
              <a:t>) </a:t>
            </a:r>
          </a:p>
        </p:txBody>
      </p:sp>
      <p:pic>
        <p:nvPicPr>
          <p:cNvPr id="6" name="Picture 5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9017DBD0-A0E1-6865-4D46-3D7EA580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20" y="1017299"/>
            <a:ext cx="3093719" cy="2644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2FE6D-8EBA-345B-4D9F-94DFCFF1882B}"/>
              </a:ext>
            </a:extLst>
          </p:cNvPr>
          <p:cNvSpPr txBox="1"/>
          <p:nvPr/>
        </p:nvSpPr>
        <p:spPr>
          <a:xfrm>
            <a:off x="6670064" y="381608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 (cuadro </a:t>
            </a:r>
            <a:r>
              <a:rPr lang="en-US">
                <a:solidFill>
                  <a:schemeClr val="bg1"/>
                </a:solidFill>
              </a:rPr>
              <a:t>de):QAlified</a:t>
            </a:r>
          </a:p>
        </p:txBody>
      </p:sp>
      <p:pic>
        <p:nvPicPr>
          <p:cNvPr id="8" name="Picture 7" descr="A drawing of a car and a scooter&#10;&#10;Description automatically generated">
            <a:extLst>
              <a:ext uri="{FF2B5EF4-FFF2-40B4-BE49-F238E27FC236}">
                <a16:creationId xmlns:a16="http://schemas.microsoft.com/office/drawing/2014/main" id="{4583881C-F581-E86F-2689-E83B16A9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763160"/>
            <a:ext cx="4411979" cy="33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02641" y="315896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Demostracion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665704" y="3806820"/>
            <a:ext cx="20744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Muestra y ejecución del proyecto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826766" y="3171630"/>
            <a:ext cx="200503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Nuestro proceso</a:t>
            </a:r>
            <a:endParaRPr lang="en-US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03129" y="3158965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Introduccion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1169599" y="3831855"/>
            <a:ext cx="2152500" cy="8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Objetivo del desafío y</a:t>
            </a:r>
          </a:p>
          <a:p>
            <a:pPr marL="0" indent="0"/>
            <a:r>
              <a:rPr lang="en"/>
              <a:t>aclaración de conceptos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5"/>
          </p:nvPr>
        </p:nvSpPr>
        <p:spPr>
          <a:xfrm>
            <a:off x="3863566" y="3829680"/>
            <a:ext cx="23552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Elección de herramientas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555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370723" y="1742775"/>
            <a:ext cx="4054459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500" cap="all">
                <a:solidFill>
                  <a:schemeClr val="bg1"/>
                </a:solidFill>
              </a:rPr>
              <a:t>API TESTING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" sz="1500" cap="all">
                <a:solidFill>
                  <a:schemeClr val="bg1"/>
                </a:solidFill>
              </a:rPr>
              <a:t>UI TESTS</a:t>
            </a:r>
            <a:endParaRPr lang="en">
              <a:solidFill>
                <a:schemeClr val="bg1"/>
              </a:solidFill>
            </a:endParaRPr>
          </a:p>
          <a:p>
            <a:pPr algn="l"/>
            <a:r>
              <a:rPr lang="en" sz="150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>
                <a:solidFill>
                  <a:schemeClr val="bg1"/>
                </a:solidFill>
              </a:rPr>
              <a:t>CON RECORDER</a:t>
            </a:r>
            <a:endParaRPr lang="en">
              <a:solidFill>
                <a:schemeClr val="bg1"/>
              </a:solidFill>
            </a:endParaRPr>
          </a:p>
          <a:p>
            <a:pPr algn="l"/>
            <a:r>
              <a:rPr lang="en" sz="150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>
                <a:solidFill>
                  <a:schemeClr val="bg1"/>
                </a:solidFill>
              </a:rPr>
              <a:t>METÓDICO</a:t>
            </a:r>
            <a:endParaRPr lang="en">
              <a:solidFill>
                <a:schemeClr val="bg1"/>
              </a:solidFill>
            </a:endParaRPr>
          </a:p>
          <a:p>
            <a:pPr algn="l"/>
            <a:r>
              <a:rPr lang="en" sz="150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>
                <a:solidFill>
                  <a:schemeClr val="bg1"/>
                </a:solidFill>
              </a:rPr>
              <a:t>CON PATRÓN DE </a:t>
            </a:r>
            <a:r>
              <a:rPr lang="en" sz="1500" cap="all" err="1">
                <a:solidFill>
                  <a:schemeClr val="bg1"/>
                </a:solidFill>
              </a:rPr>
              <a:t>DISEñO</a:t>
            </a:r>
            <a:endParaRPr lang="en" err="1">
              <a:solidFill>
                <a:schemeClr val="bg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artoon of a robot&#10;&#10;Description automatically generated">
            <a:extLst>
              <a:ext uri="{FF2B5EF4-FFF2-40B4-BE49-F238E27FC236}">
                <a16:creationId xmlns:a16="http://schemas.microsoft.com/office/drawing/2014/main" id="{E5C66D37-8CAB-3FF4-5B97-6984C331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2" y="111174"/>
            <a:ext cx="1577933" cy="15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348-4B49-26DF-6A7C-A11D9B88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93" y="988395"/>
            <a:ext cx="4709880" cy="829680"/>
          </a:xfrm>
        </p:spPr>
        <p:txBody>
          <a:bodyPr/>
          <a:lstStyle/>
          <a:p>
            <a:r>
              <a:rPr lang="en-US"/>
              <a:t>Playwright: test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BAEA5-148B-3AD9-9AB1-BCA75893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0947" y="2661290"/>
            <a:ext cx="3878640" cy="217656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 err="1"/>
              <a:t>Prioriza</a:t>
            </a:r>
            <a:r>
              <a:rPr lang="en-US"/>
              <a:t> </a:t>
            </a:r>
            <a:r>
              <a:rPr lang="en-US" err="1"/>
              <a:t>localizadores</a:t>
            </a:r>
            <a:r>
              <a:rPr lang="en-US"/>
              <a:t> de: </a:t>
            </a:r>
            <a:r>
              <a:rPr lang="en-US" err="1"/>
              <a:t>rol</a:t>
            </a:r>
            <a:r>
              <a:rPr lang="en-US"/>
              <a:t>, </a:t>
            </a:r>
            <a:r>
              <a:rPr lang="en-US" err="1"/>
              <a:t>texto</a:t>
            </a:r>
            <a:r>
              <a:rPr lang="en-US"/>
              <a:t>, test ID</a:t>
            </a:r>
          </a:p>
          <a:p>
            <a:pPr>
              <a:buFont typeface="Wingdings"/>
              <a:buChar char="q"/>
            </a:pPr>
            <a:r>
              <a:rPr lang="en-US"/>
              <a:t>Se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utilizar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VS code</a:t>
            </a:r>
          </a:p>
          <a:p>
            <a:pPr>
              <a:buFont typeface="Wingdings"/>
              <a:buChar char="q"/>
            </a:pPr>
            <a:r>
              <a:rPr lang="en-US" err="1"/>
              <a:t>También</a:t>
            </a:r>
            <a:r>
              <a:rPr lang="en-US"/>
              <a:t> </a:t>
            </a:r>
            <a:r>
              <a:rPr lang="en-US" err="1"/>
              <a:t>existe</a:t>
            </a:r>
            <a:r>
              <a:rPr lang="en-US"/>
              <a:t> la </a:t>
            </a:r>
            <a:r>
              <a:rPr lang="en-US" err="1"/>
              <a:t>opción</a:t>
            </a:r>
            <a:r>
              <a:rPr lang="en-US"/>
              <a:t> de </a:t>
            </a:r>
            <a:r>
              <a:rPr lang="en-US" err="1"/>
              <a:t>utilizar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 inspector de Playwright - </a:t>
            </a:r>
            <a:r>
              <a:rPr lang="en-US" err="1"/>
              <a:t>codegen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42BD57-DABB-F986-4DA1-B97E9EC3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2082701"/>
            <a:ext cx="3909060" cy="267735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293D5E-9FF0-1517-64C9-EA88AB74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718004"/>
            <a:ext cx="3718560" cy="1703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A9FFB-AC29-D2A7-F1B8-C9197E7AEE92}"/>
              </a:ext>
            </a:extLst>
          </p:cNvPr>
          <p:cNvSpPr txBox="1"/>
          <p:nvPr/>
        </p:nvSpPr>
        <p:spPr>
          <a:xfrm>
            <a:off x="6621780" y="4762499"/>
            <a:ext cx="24536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2">
                    <a:lumMod val="10000"/>
                    <a:lumOff val="90000"/>
                  </a:schemeClr>
                </a:solidFill>
              </a:rPr>
              <a:t>https://playwright.dev/docs/codegen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63357" y="144480"/>
            <a:ext cx="4052162" cy="570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PAGE OBJECT MODEL</a:t>
            </a:r>
          </a:p>
        </p:txBody>
      </p:sp>
      <p:grpSp>
        <p:nvGrpSpPr>
          <p:cNvPr id="509" name="Google Shape;509;p28"/>
          <p:cNvGrpSpPr/>
          <p:nvPr/>
        </p:nvGrpSpPr>
        <p:grpSpPr>
          <a:xfrm>
            <a:off x="5725309" y="69144"/>
            <a:ext cx="3356144" cy="2244763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35E843-FAFC-4DCE-D486-B79FD82E6DD3}"/>
              </a:ext>
            </a:extLst>
          </p:cNvPr>
          <p:cNvSpPr txBox="1"/>
          <p:nvPr/>
        </p:nvSpPr>
        <p:spPr>
          <a:xfrm>
            <a:off x="154008" y="658709"/>
            <a:ext cx="51999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1. 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Definir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un Directorio para las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páginas</a:t>
            </a:r>
            <a:endParaRPr lang="en-US" sz="1800" err="1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42F2F3-0610-68F6-654C-4EAC1816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4" y="1031389"/>
            <a:ext cx="3433453" cy="167794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62562C-A922-5A98-75C0-6257D7C82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55" y="2373479"/>
            <a:ext cx="5367744" cy="187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6FA3E-BDE2-B201-5DE1-9322D0E39299}"/>
              </a:ext>
            </a:extLst>
          </p:cNvPr>
          <p:cNvSpPr txBox="1"/>
          <p:nvPr/>
        </p:nvSpPr>
        <p:spPr>
          <a:xfrm>
            <a:off x="6206341" y="131371"/>
            <a:ext cx="274320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Patrón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diseño</a:t>
            </a:r>
            <a:endParaRPr lang="en-US" sz="1600" kern="120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  <a:p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Uno de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los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más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usados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en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automation</a:t>
            </a:r>
          </a:p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Mejora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la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legibilidad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del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código</a:t>
            </a:r>
            <a:endParaRPr lang="en-US" sz="1600" kern="120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Basado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en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OOP</a:t>
            </a:r>
          </a:p>
          <a:p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orientado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a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objetos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)</a:t>
            </a:r>
            <a:endParaRPr lang="en-US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aplica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el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primero de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los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principios</a:t>
            </a:r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SOLID)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F5CA1-6264-5C4D-0216-03E2FE6F25BC}"/>
              </a:ext>
            </a:extLst>
          </p:cNvPr>
          <p:cNvSpPr txBox="1"/>
          <p:nvPr/>
        </p:nvSpPr>
        <p:spPr>
          <a:xfrm>
            <a:off x="213385" y="2788845"/>
            <a:ext cx="355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2. 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Definir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propiedades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y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métodos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cada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clase</a:t>
            </a:r>
            <a:endParaRPr lang="en-US" sz="1800" kern="1200" err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0E683-BB83-75B9-9CF9-6B7112DF9F17}"/>
              </a:ext>
            </a:extLst>
          </p:cNvPr>
          <p:cNvSpPr txBox="1"/>
          <p:nvPr/>
        </p:nvSpPr>
        <p:spPr>
          <a:xfrm>
            <a:off x="213385" y="3872468"/>
            <a:ext cx="3975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3. En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el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archivo</a:t>
            </a:r>
            <a:r>
              <a:rPr lang="en-US" sz="18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del test:</a:t>
            </a:r>
            <a:endParaRPr lang="en-US" sz="1800" kern="120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5CFCE5-E6CA-B0FF-F58D-D7ADC5362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8" y="4291168"/>
            <a:ext cx="6721433" cy="724951"/>
          </a:xfrm>
          <a:prstGeom prst="rect">
            <a:avLst/>
          </a:prstGeom>
        </p:spPr>
      </p:pic>
      <p:pic>
        <p:nvPicPr>
          <p:cNvPr id="12" name="Picture 11" descr="A blue and yellow file&#10;&#10;Description automatically generated">
            <a:extLst>
              <a:ext uri="{FF2B5EF4-FFF2-40B4-BE49-F238E27FC236}">
                <a16:creationId xmlns:a16="http://schemas.microsoft.com/office/drawing/2014/main" id="{415CEB05-1626-51A0-D044-451811229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159" y="9957"/>
            <a:ext cx="645968" cy="6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444943" y="1787307"/>
            <a:ext cx="3698201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606035" y="2410028"/>
            <a:ext cx="3992049" cy="104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600" cap="all">
                <a:solidFill>
                  <a:schemeClr val="bg1"/>
                </a:solidFill>
              </a:rPr>
              <a:t>ARTILLERY JS</a:t>
            </a:r>
          </a:p>
          <a:p>
            <a:pPr algn="l"/>
            <a:r>
              <a:rPr lang="en" sz="1600" cap="all">
                <a:solidFill>
                  <a:schemeClr val="bg1"/>
                </a:solidFill>
              </a:rPr>
              <a:t>SINTAXIS DEL TEST DE PERFORMANCE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" sz="1600" cap="all">
                <a:solidFill>
                  <a:schemeClr val="bg1"/>
                </a:solidFill>
              </a:rPr>
              <a:t>DOMAIN SPECIFIC LANGUAGE</a:t>
            </a:r>
            <a:endParaRPr lang="en">
              <a:solidFill>
                <a:schemeClr val="bg1"/>
              </a:solidFill>
            </a:endParaRPr>
          </a:p>
          <a:p>
            <a:pPr algn="l"/>
            <a:r>
              <a:rPr lang="en" sz="1600" cap="all">
                <a:solidFill>
                  <a:schemeClr val="bg1"/>
                </a:solidFill>
              </a:rPr>
              <a:t>THRESHOLD &amp; APDEX INDEX</a:t>
            </a:r>
            <a:endParaRPr lang="en">
              <a:solidFill>
                <a:schemeClr val="bg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CDA6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toy rocket flying in the sky&#10;&#10;Description automatically generated">
            <a:extLst>
              <a:ext uri="{FF2B5EF4-FFF2-40B4-BE49-F238E27FC236}">
                <a16:creationId xmlns:a16="http://schemas.microsoft.com/office/drawing/2014/main" id="{C16380EF-6703-2763-6436-B8A7413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691" y="-24715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globe&#10;&#10;Description automatically generated">
            <a:extLst>
              <a:ext uri="{FF2B5EF4-FFF2-40B4-BE49-F238E27FC236}">
                <a16:creationId xmlns:a16="http://schemas.microsoft.com/office/drawing/2014/main" id="{1B7563AF-253E-598E-D94A-03CACEEA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1328323"/>
            <a:ext cx="6817920" cy="3629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A915-DFF4-D679-E449-4F8329F1DB14}"/>
              </a:ext>
            </a:extLst>
          </p:cNvPr>
          <p:cNvSpPr txBox="1"/>
          <p:nvPr/>
        </p:nvSpPr>
        <p:spPr>
          <a:xfrm>
            <a:off x="-1224643" y="51954"/>
            <a:ext cx="6439393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Maven Pro SemiBold"/>
              </a:rPr>
              <a:t>Artillery JS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Librería de testing de performance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(Node JS)</a:t>
            </a:r>
          </a:p>
        </p:txBody>
      </p:sp>
    </p:spTree>
    <p:extLst>
      <p:ext uri="{BB962C8B-B14F-4D97-AF65-F5344CB8AC3E}">
        <p14:creationId xmlns:p14="http://schemas.microsoft.com/office/powerpoint/2010/main" val="357598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450711" y="3138926"/>
            <a:ext cx="22510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No </a:t>
            </a:r>
            <a:r>
              <a:rPr lang="en" err="1"/>
              <a:t>teníamos</a:t>
            </a:r>
            <a:r>
              <a:rPr lang="en"/>
              <a:t> </a:t>
            </a:r>
            <a:r>
              <a:rPr lang="en" err="1"/>
              <a:t>acceso</a:t>
            </a:r>
            <a:r>
              <a:rPr lang="en"/>
              <a:t> al </a:t>
            </a:r>
            <a:r>
              <a:rPr lang="en" err="1"/>
              <a:t>código</a:t>
            </a:r>
            <a:r>
              <a:rPr lang="en"/>
              <a:t> de </a:t>
            </a:r>
            <a:r>
              <a:rPr lang="en" err="1"/>
              <a:t>ninguna</a:t>
            </a:r>
            <a:r>
              <a:rPr lang="en"/>
              <a:t> </a:t>
            </a:r>
            <a:r>
              <a:rPr lang="en" err="1"/>
              <a:t>aplicación</a:t>
            </a:r>
            <a:r>
              <a:rPr lang="en"/>
              <a:t> para </a:t>
            </a:r>
            <a:r>
              <a:rPr lang="en" err="1"/>
              <a:t>analizar</a:t>
            </a:r>
            <a:r>
              <a:rPr lang="en"/>
              <a:t> </a:t>
            </a:r>
            <a:r>
              <a:rPr lang="en" err="1"/>
              <a:t>su</a:t>
            </a:r>
            <a:r>
              <a:rPr lang="en"/>
              <a:t> </a:t>
            </a:r>
            <a:r>
              <a:rPr lang="en" err="1"/>
              <a:t>rendimiento</a:t>
            </a:r>
            <a:endParaRPr lang="en-US" err="1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763121" y="3111792"/>
            <a:ext cx="2062009" cy="600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/>
              <a:t>Tests </a:t>
            </a:r>
            <a:r>
              <a:rPr lang="en" sz="1600" err="1"/>
              <a:t>escritos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inglés</a:t>
            </a:r>
            <a:r>
              <a:rPr lang="en" sz="1600"/>
              <a:t> (</a:t>
            </a:r>
            <a:r>
              <a:rPr lang="en" sz="1600" err="1"/>
              <a:t>extensión</a:t>
            </a:r>
            <a:r>
              <a:rPr lang="en" sz="1600"/>
              <a:t> YAML)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953823" y="3077081"/>
            <a:ext cx="2520773" cy="8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Buscamos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herramienta</a:t>
            </a:r>
            <a:r>
              <a:rPr lang="en"/>
              <a:t> de testing de performance que </a:t>
            </a:r>
            <a:r>
              <a:rPr lang="en" err="1"/>
              <a:t>tuviese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fuerte</a:t>
            </a:r>
            <a:r>
              <a:rPr lang="en"/>
              <a:t> </a:t>
            </a:r>
            <a:r>
              <a:rPr lang="en" err="1"/>
              <a:t>integración</a:t>
            </a:r>
            <a:r>
              <a:rPr lang="en"/>
              <a:t> con </a:t>
            </a:r>
            <a:r>
              <a:rPr lang="en" err="1"/>
              <a:t>Javascript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162340" y="2516743"/>
            <a:ext cx="2258501" cy="592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POC de testing </a:t>
            </a:r>
            <a:r>
              <a:rPr lang="en" sz="1600" err="1"/>
              <a:t>funcional</a:t>
            </a:r>
            <a:r>
              <a:rPr lang="en" sz="1600"/>
              <a:t> </a:t>
            </a:r>
            <a:r>
              <a:rPr lang="en" sz="1600" err="1"/>
              <a:t>estaba</a:t>
            </a:r>
            <a:r>
              <a:rPr lang="en" sz="1600"/>
              <a:t> </a:t>
            </a:r>
            <a:r>
              <a:rPr lang="en" sz="1600" err="1"/>
              <a:t>escrito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JS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881867" y="25315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Domain Specific Language (DSL)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¿Por </a:t>
            </a:r>
            <a:r>
              <a:rPr lang="en" err="1"/>
              <a:t>qué</a:t>
            </a:r>
            <a:r>
              <a:rPr lang="en"/>
              <a:t> Artillery JS?</a:t>
            </a:r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04744" y="25315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/>
              <a:t>POC de </a:t>
            </a:r>
            <a:r>
              <a:rPr lang="en" sz="1400" err="1"/>
              <a:t>sobrecarga</a:t>
            </a:r>
            <a:r>
              <a:rPr lang="en" sz="1400"/>
              <a:t> para testing de </a:t>
            </a:r>
            <a:r>
              <a:rPr lang="en" sz="1400" err="1"/>
              <a:t>caja</a:t>
            </a:r>
            <a:r>
              <a:rPr lang="en" sz="1400"/>
              <a:t> </a:t>
            </a:r>
            <a:r>
              <a:rPr lang="en" sz="1400" err="1"/>
              <a:t>negra</a:t>
            </a:r>
          </a:p>
        </p:txBody>
      </p:sp>
      <p:sp>
        <p:nvSpPr>
          <p:cNvPr id="482" name="Google Shape;482;p27"/>
          <p:cNvSpPr/>
          <p:nvPr/>
        </p:nvSpPr>
        <p:spPr>
          <a:xfrm>
            <a:off x="1162340" y="14484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881867" y="14484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04744" y="14484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cxnSpLocks/>
          </p:cNvCxnSpPr>
          <p:nvPr/>
        </p:nvCxnSpPr>
        <p:spPr>
          <a:xfrm rot="10800000" flipV="1">
            <a:off x="1162340" y="1860499"/>
            <a:ext cx="12700" cy="952565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</p:cNvCxnSpPr>
          <p:nvPr/>
        </p:nvCxnSpPr>
        <p:spPr>
          <a:xfrm rot="10800000" flipV="1">
            <a:off x="3881867" y="186050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cxnSpLocks/>
          </p:cNvCxnSpPr>
          <p:nvPr/>
        </p:nvCxnSpPr>
        <p:spPr>
          <a:xfrm rot="10800000" flipV="1">
            <a:off x="6604744" y="186050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15040" y="12104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28848" y="22725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240;p59">
            <a:extLst>
              <a:ext uri="{FF2B5EF4-FFF2-40B4-BE49-F238E27FC236}">
                <a16:creationId xmlns:a16="http://schemas.microsoft.com/office/drawing/2014/main" id="{D7BDD789-441E-CC8A-7FBD-A5DA1E7CD17E}"/>
              </a:ext>
            </a:extLst>
          </p:cNvPr>
          <p:cNvGrpSpPr/>
          <p:nvPr/>
        </p:nvGrpSpPr>
        <p:grpSpPr>
          <a:xfrm>
            <a:off x="1253184" y="1540123"/>
            <a:ext cx="637636" cy="613508"/>
            <a:chOff x="3950316" y="3820307"/>
            <a:chExt cx="369805" cy="353782"/>
          </a:xfrm>
          <a:solidFill>
            <a:schemeClr val="accent2"/>
          </a:solidFill>
        </p:grpSpPr>
        <p:sp>
          <p:nvSpPr>
            <p:cNvPr id="9" name="Google Shape;10241;p59">
              <a:extLst>
                <a:ext uri="{FF2B5EF4-FFF2-40B4-BE49-F238E27FC236}">
                  <a16:creationId xmlns:a16="http://schemas.microsoft.com/office/drawing/2014/main" id="{E7ABE17D-9633-A6C5-9D6D-62CA5900467A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42;p59">
              <a:extLst>
                <a:ext uri="{FF2B5EF4-FFF2-40B4-BE49-F238E27FC236}">
                  <a16:creationId xmlns:a16="http://schemas.microsoft.com/office/drawing/2014/main" id="{CEF5C7A0-7059-6717-7A3B-71CC9B44B090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43;p59">
              <a:extLst>
                <a:ext uri="{FF2B5EF4-FFF2-40B4-BE49-F238E27FC236}">
                  <a16:creationId xmlns:a16="http://schemas.microsoft.com/office/drawing/2014/main" id="{F0C60B35-0763-F933-3AC1-544238AA97FD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44;p59">
              <a:extLst>
                <a:ext uri="{FF2B5EF4-FFF2-40B4-BE49-F238E27FC236}">
                  <a16:creationId xmlns:a16="http://schemas.microsoft.com/office/drawing/2014/main" id="{3D83CDFE-A0BA-D0A6-5C56-49067EC5749A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475;p59">
            <a:extLst>
              <a:ext uri="{FF2B5EF4-FFF2-40B4-BE49-F238E27FC236}">
                <a16:creationId xmlns:a16="http://schemas.microsoft.com/office/drawing/2014/main" id="{72C622CD-BEB2-3519-0A9C-D57315D30F42}"/>
              </a:ext>
            </a:extLst>
          </p:cNvPr>
          <p:cNvSpPr/>
          <p:nvPr/>
        </p:nvSpPr>
        <p:spPr>
          <a:xfrm>
            <a:off x="4003295" y="1540123"/>
            <a:ext cx="599586" cy="613508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2577;p62">
            <a:extLst>
              <a:ext uri="{FF2B5EF4-FFF2-40B4-BE49-F238E27FC236}">
                <a16:creationId xmlns:a16="http://schemas.microsoft.com/office/drawing/2014/main" id="{7BA527F8-19EF-3474-F011-E4DFBBE75CAB}"/>
              </a:ext>
            </a:extLst>
          </p:cNvPr>
          <p:cNvGrpSpPr/>
          <p:nvPr/>
        </p:nvGrpSpPr>
        <p:grpSpPr>
          <a:xfrm>
            <a:off x="6742731" y="1544398"/>
            <a:ext cx="573594" cy="598214"/>
            <a:chOff x="862283" y="4274771"/>
            <a:chExt cx="341204" cy="359301"/>
          </a:xfrm>
        </p:grpSpPr>
        <p:sp>
          <p:nvSpPr>
            <p:cNvPr id="15" name="Google Shape;12578;p62">
              <a:extLst>
                <a:ext uri="{FF2B5EF4-FFF2-40B4-BE49-F238E27FC236}">
                  <a16:creationId xmlns:a16="http://schemas.microsoft.com/office/drawing/2014/main" id="{B4AD67E2-74C8-62EF-EB0C-BB20592A2853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79;p62">
              <a:extLst>
                <a:ext uri="{FF2B5EF4-FFF2-40B4-BE49-F238E27FC236}">
                  <a16:creationId xmlns:a16="http://schemas.microsoft.com/office/drawing/2014/main" id="{B619BFDE-C958-E04A-DB9C-CC83602A64A9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80;p62">
              <a:extLst>
                <a:ext uri="{FF2B5EF4-FFF2-40B4-BE49-F238E27FC236}">
                  <a16:creationId xmlns:a16="http://schemas.microsoft.com/office/drawing/2014/main" id="{667ED2F2-D97E-EDC6-F715-786E5A4659D9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794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489285" y="40405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APDEX INDEX</a:t>
            </a:r>
            <a:endParaRPr lang="en" sz="300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</a:t>
            </a:r>
          </a:p>
        </p:txBody>
      </p:sp>
      <p:sp>
        <p:nvSpPr>
          <p:cNvPr id="1256" name="Google Shape;1256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PÉSIMO / MALO</a:t>
            </a:r>
            <a:endParaRPr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Netamente</a:t>
            </a:r>
            <a:r>
              <a:rPr lang="en"/>
              <a:t> </a:t>
            </a:r>
            <a:r>
              <a:rPr lang="en" err="1"/>
              <a:t>negativo</a:t>
            </a:r>
          </a:p>
        </p:txBody>
      </p:sp>
      <p:sp>
        <p:nvSpPr>
          <p:cNvPr id="1258" name="Google Shape;1258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Tolerable</a:t>
            </a:r>
          </a:p>
        </p:txBody>
      </p:sp>
      <p:sp>
        <p:nvSpPr>
          <p:cNvPr id="1259" name="Google Shape;1259;p45"/>
          <p:cNvSpPr txBox="1">
            <a:spLocks noGrp="1"/>
          </p:cNvSpPr>
          <p:nvPr>
            <p:ph type="ctrTitle" idx="4"/>
          </p:nvPr>
        </p:nvSpPr>
        <p:spPr>
          <a:xfrm>
            <a:off x="6115658" y="1267450"/>
            <a:ext cx="2148000" cy="629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BUENO / EXCELENTE</a:t>
            </a:r>
          </a:p>
        </p:txBody>
      </p:sp>
      <p:sp>
        <p:nvSpPr>
          <p:cNvPr id="1260" name="Google Shape;1260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Netamente</a:t>
            </a:r>
            <a:r>
              <a:rPr lang="en"/>
              <a:t> </a:t>
            </a:r>
            <a:r>
              <a:rPr lang="en" err="1"/>
              <a:t>positivo</a:t>
            </a:r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2" name="Google Shape;1282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2" name="Google Shape;1302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accent2"/>
                </a:solidFill>
              </a:rPr>
              <a:t>ENTRE 0,7 Y 0,8</a:t>
            </a: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accent1"/>
                </a:solidFill>
              </a:rPr>
              <a:t>ENTRE 0 Y 0,7</a:t>
            </a:r>
          </a:p>
        </p:txBody>
      </p:sp>
      <p:sp>
        <p:nvSpPr>
          <p:cNvPr id="1323" name="Google Shape;1323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accent3"/>
                </a:solidFill>
              </a:rPr>
              <a:t>ENTRE 0,8 Y 1</a:t>
            </a:r>
          </a:p>
        </p:txBody>
      </p:sp>
      <p:sp>
        <p:nvSpPr>
          <p:cNvPr id="3" name="Google Shape;507;p28">
            <a:extLst>
              <a:ext uri="{FF2B5EF4-FFF2-40B4-BE49-F238E27FC236}">
                <a16:creationId xmlns:a16="http://schemas.microsoft.com/office/drawing/2014/main" id="{24B7D47B-3020-835F-0325-3DE07BFF69EF}"/>
              </a:ext>
            </a:extLst>
          </p:cNvPr>
          <p:cNvSpPr txBox="1">
            <a:spLocks/>
          </p:cNvSpPr>
          <p:nvPr/>
        </p:nvSpPr>
        <p:spPr>
          <a:xfrm>
            <a:off x="2828625" y="338055"/>
            <a:ext cx="3564780" cy="82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US" sz="2000">
                <a:solidFill>
                  <a:schemeClr val="bg1"/>
                </a:solidFill>
              </a:rPr>
              <a:t>Es un </a:t>
            </a:r>
            <a:r>
              <a:rPr lang="en-US" sz="2000" err="1">
                <a:solidFill>
                  <a:schemeClr val="bg1"/>
                </a:solidFill>
              </a:rPr>
              <a:t>indicador</a:t>
            </a:r>
            <a:r>
              <a:rPr lang="en-US" sz="2000">
                <a:solidFill>
                  <a:schemeClr val="bg1"/>
                </a:solidFill>
              </a:rPr>
              <a:t> de la </a:t>
            </a:r>
            <a:r>
              <a:rPr lang="en-US" sz="2000" err="1">
                <a:solidFill>
                  <a:schemeClr val="bg1"/>
                </a:solidFill>
              </a:rPr>
              <a:t>satisfacción</a:t>
            </a:r>
            <a:r>
              <a:rPr lang="en-US" sz="2000">
                <a:solidFill>
                  <a:schemeClr val="bg1"/>
                </a:solidFill>
              </a:rPr>
              <a:t> del </a:t>
            </a:r>
            <a:r>
              <a:rPr lang="en-US" sz="2000" err="1">
                <a:solidFill>
                  <a:schemeClr val="bg1"/>
                </a:solidFill>
              </a:rPr>
              <a:t>usuario</a:t>
            </a:r>
            <a:endParaRPr lang="en-US" sz="2000">
              <a:solidFill>
                <a:schemeClr val="bg1"/>
              </a:solidFill>
            </a:endParaRPr>
          </a:p>
          <a:p>
            <a:pPr marL="0" indent="0"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3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</a:t>
            </a:r>
            <a:endParaRPr/>
          </a:p>
        </p:txBody>
      </p:sp>
      <p:cxnSp>
        <p:nvCxnSpPr>
          <p:cNvPr id="1091" name="Google Shape;1091;p38"/>
          <p:cNvCxnSpPr>
            <a:cxnSpLocks/>
          </p:cNvCxnSpPr>
          <p:nvPr/>
        </p:nvCxnSpPr>
        <p:spPr>
          <a:xfrm flipV="1">
            <a:off x="618825" y="2908760"/>
            <a:ext cx="7770795" cy="751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2" name="Google Shape;1092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3" name="Google Shape;1093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9" name="Google Shape;1099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2" name="Google Shape;1102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508857" y="1733625"/>
            <a:ext cx="2170377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1800"/>
              <a:t>HASTA 1 VEZ EL VALOR DEL TRESHOLD</a:t>
            </a:r>
            <a:br>
              <a:rPr lang="es-ES" sz="1800"/>
            </a:br>
            <a:endParaRPr sz="1800"/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7831301" y="2908760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TIEMPO </a:t>
            </a:r>
            <a:br>
              <a:rPr lang="en" sz="1800"/>
            </a:br>
            <a:r>
              <a:rPr lang="en" sz="1800"/>
              <a:t>(ms)</a:t>
            </a:r>
            <a:endParaRPr sz="1800"/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2820300" y="2552576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ENTRE 1 Y 4 VECES EL THRESHOLD</a:t>
            </a:r>
            <a:endParaRPr sz="180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411675"/>
            <a:ext cx="3273576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/>
              <a:t>Es un valor que </a:t>
            </a:r>
            <a:r>
              <a:rPr lang="en-US" sz="1400" err="1"/>
              <a:t>nos</a:t>
            </a:r>
            <a:r>
              <a:rPr lang="en-US" sz="1400"/>
              <a:t> indica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tiempo</a:t>
            </a:r>
            <a:r>
              <a:rPr lang="en-US" sz="1400"/>
              <a:t> que </a:t>
            </a:r>
            <a:r>
              <a:rPr lang="en-US" sz="1400" err="1"/>
              <a:t>demora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</a:t>
            </a:r>
            <a:r>
              <a:rPr lang="en-US" sz="1400" err="1"/>
              <a:t>realizarse</a:t>
            </a:r>
            <a:r>
              <a:rPr lang="en-US" sz="1400"/>
              <a:t> </a:t>
            </a:r>
            <a:r>
              <a:rPr lang="en-US" sz="1400" err="1"/>
              <a:t>una</a:t>
            </a:r>
            <a:r>
              <a:rPr lang="en-US" sz="1400"/>
              <a:t> consulta a la API (request)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720688" y="3374081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MAYOR A 4 VECES EL THRESHOLD</a:t>
            </a:r>
            <a:endParaRPr sz="1800"/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554577" y="3176492"/>
            <a:ext cx="1978287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SATISFACTORIA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4561246" y="3161471"/>
            <a:ext cx="210989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TOLERABLE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115" name="Google Shape;1115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BAJA CALIDAD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4" name="Google Shape;1106;p38">
            <a:extLst>
              <a:ext uri="{FF2B5EF4-FFF2-40B4-BE49-F238E27FC236}">
                <a16:creationId xmlns:a16="http://schemas.microsoft.com/office/drawing/2014/main" id="{8DDFAD87-9EF6-ADF5-9996-98ABB0A8A041}"/>
              </a:ext>
            </a:extLst>
          </p:cNvPr>
          <p:cNvSpPr txBox="1">
            <a:spLocks/>
          </p:cNvSpPr>
          <p:nvPr/>
        </p:nvSpPr>
        <p:spPr>
          <a:xfrm>
            <a:off x="-642000" y="2698615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800"/>
              <a:t>0 </a:t>
            </a:r>
            <a:r>
              <a:rPr lang="en-US" sz="1800" err="1"/>
              <a:t>ms</a:t>
            </a:r>
            <a:endParaRPr lang="en-US" sz="18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64267E-FC1E-31E4-221B-77491317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76" y="179194"/>
            <a:ext cx="1372062" cy="12769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A099AF-EBAC-8520-C4CD-FF082207F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6" t="14835" r="18809" b="11996"/>
          <a:stretch/>
        </p:blipFill>
        <p:spPr bwMode="auto">
          <a:xfrm>
            <a:off x="7747583" y="411458"/>
            <a:ext cx="1286400" cy="8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62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140B647-E4E9-2272-D6C4-DB2E142A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25102"/>
            <a:ext cx="7459980" cy="4893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C9DF4-CE1B-30D0-EE10-09F8F6488968}"/>
              </a:ext>
            </a:extLst>
          </p:cNvPr>
          <p:cNvSpPr txBox="1"/>
          <p:nvPr/>
        </p:nvSpPr>
        <p:spPr>
          <a:xfrm>
            <a:off x="8397020" y="440443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8BEB4-4566-9B2B-1B23-38B06D71446E}"/>
              </a:ext>
            </a:extLst>
          </p:cNvPr>
          <p:cNvSpPr txBox="1"/>
          <p:nvPr/>
        </p:nvSpPr>
        <p:spPr>
          <a:xfrm>
            <a:off x="8400170" y="47748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FFFF"/>
                </a:solidFill>
                <a:hlinkClick r:id="rId4"/>
              </a:rPr>
              <a:t>Imagen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6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FC086-09AB-E23C-1BD7-DFB4E50B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46250"/>
            <a:ext cx="7429500" cy="505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CB368-3F54-535C-E043-83CC7F6AE72F}"/>
              </a:ext>
            </a:extLst>
          </p:cNvPr>
          <p:cNvSpPr txBox="1"/>
          <p:nvPr/>
        </p:nvSpPr>
        <p:spPr>
          <a:xfrm>
            <a:off x="8360458" y="47427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FFFF"/>
                </a:solidFill>
                <a:hlinkClick r:id="rId3"/>
              </a:rPr>
              <a:t>Imagen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4" y="1217869"/>
            <a:ext cx="5333615" cy="268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 u="sng"/>
              <a:t>Desafío: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 han designado para el nuevo sector de testing de la empresa. Le piden que: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Investigue sobre herramientas de testing automatizado (grabado de scripts, ejemplo </a:t>
            </a:r>
            <a:r>
              <a:rPr lang="es-ES" sz="14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</a:t>
            </a: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Responder: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</a:pP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tipos de pruebas conoce?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</a:pP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se testea la sobrecarga?”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Elaborar un testeo automático a gusto. </a:t>
            </a:r>
            <a:endParaRPr sz="1400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509" name="Google Shape;509;p28"/>
          <p:cNvGrpSpPr/>
          <p:nvPr/>
        </p:nvGrpSpPr>
        <p:grpSpPr>
          <a:xfrm>
            <a:off x="6339253" y="989482"/>
            <a:ext cx="2481057" cy="3063772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6891715" y="1298633"/>
            <a:ext cx="1541751" cy="2455003"/>
            <a:chOff x="2160750" y="237575"/>
            <a:chExt cx="3253325" cy="5180425"/>
          </a:xfrm>
        </p:grpSpPr>
        <p:sp>
          <p:nvSpPr>
            <p:cNvPr id="536" name="Google Shape;536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1125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AF77-9B9D-C1CF-358E-4168999F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566" y="3652510"/>
            <a:ext cx="1881300" cy="644700"/>
          </a:xfrm>
        </p:spPr>
        <p:txBody>
          <a:bodyPr/>
          <a:lstStyle/>
          <a:p>
            <a:r>
              <a:rPr lang="en-US" sz="1800"/>
              <a:t>0,6 sec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CA80B-2F3D-BC63-AB93-C520DE4E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6" y="435480"/>
            <a:ext cx="9166020" cy="1112400"/>
          </a:xfrm>
        </p:spPr>
        <p:txBody>
          <a:bodyPr/>
          <a:lstStyle/>
          <a:p>
            <a:pPr algn="l"/>
            <a:r>
              <a:rPr lang="en-US" err="1">
                <a:solidFill>
                  <a:schemeClr val="bg1"/>
                </a:solidFill>
              </a:rPr>
              <a:t>rmdir</a:t>
            </a:r>
            <a:r>
              <a:rPr lang="en-US">
                <a:solidFill>
                  <a:schemeClr val="bg1"/>
                </a:solidFill>
              </a:rPr>
              <a:t> /s /q artillery-report </a:t>
            </a:r>
          </a:p>
          <a:p>
            <a:pPr algn="l"/>
            <a:r>
              <a:rPr lang="en-US" err="1">
                <a:solidFill>
                  <a:schemeClr val="bg1"/>
                </a:solidFill>
              </a:rPr>
              <a:t>mkdir</a:t>
            </a:r>
            <a:r>
              <a:rPr lang="en-US">
                <a:solidFill>
                  <a:schemeClr val="bg1"/>
                </a:solidFill>
              </a:rPr>
              <a:t> artillery-report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artillery run tests/test-performance/country-load-</a:t>
            </a:r>
            <a:r>
              <a:rPr lang="en-US" err="1">
                <a:solidFill>
                  <a:schemeClr val="bg1"/>
                </a:solidFill>
              </a:rPr>
              <a:t>test.yml</a:t>
            </a:r>
            <a:r>
              <a:rPr lang="en-US">
                <a:solidFill>
                  <a:schemeClr val="bg1"/>
                </a:solidFill>
              </a:rPr>
              <a:t> --output artillery-report/</a:t>
            </a:r>
            <a:r>
              <a:rPr lang="en-US" err="1">
                <a:solidFill>
                  <a:schemeClr val="bg1"/>
                </a:solidFill>
              </a:rPr>
              <a:t>results.json</a:t>
            </a:r>
            <a:r>
              <a:rPr lang="en-US">
                <a:solidFill>
                  <a:schemeClr val="bg1"/>
                </a:solidFill>
              </a:rPr>
              <a:t> 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cd artillery-report 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artillery report </a:t>
            </a:r>
            <a:r>
              <a:rPr lang="en-US" err="1">
                <a:solidFill>
                  <a:schemeClr val="bg1"/>
                </a:solidFill>
              </a:rPr>
              <a:t>results.json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cd ../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94B70A-E52B-70C0-A27D-C4AF7E8A609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07345" y="195"/>
            <a:ext cx="4727700" cy="577800"/>
          </a:xfrm>
        </p:spPr>
        <p:txBody>
          <a:bodyPr/>
          <a:lstStyle/>
          <a:p>
            <a:r>
              <a:rPr lang="en-US" sz="2500" err="1">
                <a:solidFill>
                  <a:srgbClr val="FFFFFF"/>
                </a:solidFill>
              </a:rPr>
              <a:t>npm</a:t>
            </a:r>
            <a:r>
              <a:rPr lang="en-US" sz="2500">
                <a:solidFill>
                  <a:srgbClr val="FFFFFF"/>
                </a:solidFill>
              </a:rPr>
              <a:t> run artillery-run-windows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38884AB-37B2-6855-6E75-E8E8C95D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20" y="1516429"/>
            <a:ext cx="4838700" cy="716181"/>
          </a:xfrm>
          <a:prstGeom prst="rect">
            <a:avLst/>
          </a:prstGeom>
        </p:spPr>
      </p:pic>
      <p:pic>
        <p:nvPicPr>
          <p:cNvPr id="11" name="Picture 10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5150379F-4BE9-FA23-DC6A-E0E40A2D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2230834"/>
            <a:ext cx="8206740" cy="27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66ED29-2640-C849-E821-62C804BF6AF2}"/>
              </a:ext>
            </a:extLst>
          </p:cNvPr>
          <p:cNvSpPr txBox="1"/>
          <p:nvPr/>
        </p:nvSpPr>
        <p:spPr>
          <a:xfrm>
            <a:off x="2843802" y="2187029"/>
            <a:ext cx="3456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Eras Demi ITC" panose="020B0805030504020804" pitchFamily="34" charset="0"/>
              </a:rPr>
              <a:t>¿</a:t>
            </a:r>
            <a:r>
              <a:rPr lang="en-US" sz="4400" err="1">
                <a:solidFill>
                  <a:schemeClr val="bg1"/>
                </a:solidFill>
                <a:latin typeface="Eras Demi ITC" panose="020B0805030504020804" pitchFamily="34" charset="0"/>
              </a:rPr>
              <a:t>Preguntas</a:t>
            </a:r>
            <a:r>
              <a:rPr lang="en-US" sz="4400">
                <a:solidFill>
                  <a:schemeClr val="bg1"/>
                </a:solidFill>
                <a:latin typeface="Eras Demi ITC" panose="020B0805030504020804" pitchFamily="34" charset="0"/>
              </a:rPr>
              <a:t>?</a:t>
            </a:r>
          </a:p>
        </p:txBody>
      </p:sp>
      <p:grpSp>
        <p:nvGrpSpPr>
          <p:cNvPr id="3" name="Google Shape;13349;p64">
            <a:extLst>
              <a:ext uri="{FF2B5EF4-FFF2-40B4-BE49-F238E27FC236}">
                <a16:creationId xmlns:a16="http://schemas.microsoft.com/office/drawing/2014/main" id="{CFFC3757-68F4-8F90-F045-741E7E2B8A52}"/>
              </a:ext>
            </a:extLst>
          </p:cNvPr>
          <p:cNvGrpSpPr/>
          <p:nvPr/>
        </p:nvGrpSpPr>
        <p:grpSpPr>
          <a:xfrm>
            <a:off x="5949444" y="1182012"/>
            <a:ext cx="1449576" cy="1389737"/>
            <a:chOff x="4667216" y="2915382"/>
            <a:chExt cx="320273" cy="318395"/>
          </a:xfrm>
          <a:solidFill>
            <a:schemeClr val="bg1"/>
          </a:solidFill>
        </p:grpSpPr>
        <p:sp>
          <p:nvSpPr>
            <p:cNvPr id="4" name="Google Shape;13350;p64">
              <a:extLst>
                <a:ext uri="{FF2B5EF4-FFF2-40B4-BE49-F238E27FC236}">
                  <a16:creationId xmlns:a16="http://schemas.microsoft.com/office/drawing/2014/main" id="{8B66E221-1302-CDF5-19ED-1FA9BB42E6C8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3351;p64">
              <a:extLst>
                <a:ext uri="{FF2B5EF4-FFF2-40B4-BE49-F238E27FC236}">
                  <a16:creationId xmlns:a16="http://schemas.microsoft.com/office/drawing/2014/main" id="{56E4E898-8AE6-425D-73CF-7DE809484FE7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Google Shape;13352;p64">
              <a:extLst>
                <a:ext uri="{FF2B5EF4-FFF2-40B4-BE49-F238E27FC236}">
                  <a16:creationId xmlns:a16="http://schemas.microsoft.com/office/drawing/2014/main" id="{0EA5BDE4-2342-4179-F6BF-D723785B1A7E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Google Shape;13353;p64">
              <a:extLst>
                <a:ext uri="{FF2B5EF4-FFF2-40B4-BE49-F238E27FC236}">
                  <a16:creationId xmlns:a16="http://schemas.microsoft.com/office/drawing/2014/main" id="{601780BC-664B-7E03-689B-7EFF8E34D01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81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7"/>
          <p:cNvSpPr txBox="1">
            <a:spLocks noGrp="1"/>
          </p:cNvSpPr>
          <p:nvPr>
            <p:ph type="title"/>
          </p:nvPr>
        </p:nvSpPr>
        <p:spPr>
          <a:xfrm>
            <a:off x="2471150" y="201295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1356" name="Google Shape;1356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Taller de </a:t>
            </a:r>
            <a:r>
              <a:rPr lang="en-US" err="1"/>
              <a:t>tecnologías</a:t>
            </a:r>
            <a:r>
              <a:rPr lang="en-US"/>
              <a:t>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Obligatorio</a:t>
            </a:r>
            <a:r>
              <a:rPr lang="en-US"/>
              <a:t> Nº2</a:t>
            </a: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0" name="Google Shape;1360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47"/>
          <p:cNvSpPr/>
          <p:nvPr/>
        </p:nvSpPr>
        <p:spPr>
          <a:xfrm>
            <a:off x="393447" y="1910504"/>
            <a:ext cx="1972505" cy="179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6599794" y="1893000"/>
            <a:ext cx="1972506" cy="181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442EF09-6088-635B-1976-83BFC66A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02" y="1893000"/>
            <a:ext cx="1814993" cy="181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7DE7A-01B6-D958-341D-7CF36F5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39" y="2017588"/>
            <a:ext cx="1565816" cy="15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0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el testing de software?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subTitle" idx="1"/>
          </p:nvPr>
        </p:nvSpPr>
        <p:spPr>
          <a:xfrm>
            <a:off x="705871" y="1272005"/>
            <a:ext cx="7165589" cy="1670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latin typeface="Calibri" panose="020F0502020204030204" pitchFamily="34" charset="0"/>
                <a:ea typeface="Calibri" panose="020F0502020204030204" pitchFamily="34" charset="0"/>
              </a:rPr>
              <a:t>Objetivo</a:t>
            </a:r>
            <a:r>
              <a:rPr lang="es-ES" sz="160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Calibri" panose="020F0502020204030204" pitchFamily="34" charset="0"/>
                <a:ea typeface="Calibri" panose="020F0502020204030204" pitchFamily="34" charset="0"/>
              </a:rPr>
              <a:t>Verificar </a:t>
            </a:r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 validar la funcionalidad de un programa o una aplicación para garantizar que el producto esté libre de defectos.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/>
            <a:r>
              <a:rPr lang="es-ES" sz="1600" u="sng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s-ES" sz="16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qué es importante?</a:t>
            </a:r>
          </a:p>
          <a:p>
            <a:pPr marL="0" indent="0"/>
            <a:r>
              <a:rPr lang="es-E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Estas pruebas de software permiten identificar de manera temprana si hay algún problema en el software, facilitando su resolución antes de la entrega del producto.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30CE99-A2D5-5C0F-6BDF-7093F294E8F1}"/>
              </a:ext>
            </a:extLst>
          </p:cNvPr>
          <p:cNvSpPr txBox="1"/>
          <p:nvPr/>
        </p:nvSpPr>
        <p:spPr>
          <a:xfrm>
            <a:off x="6535171" y="4821776"/>
            <a:ext cx="255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https://profile.es/blog/que-es-el-testing-de-software/</a:t>
            </a:r>
          </a:p>
        </p:txBody>
      </p:sp>
    </p:spTree>
    <p:extLst>
      <p:ext uri="{BB962C8B-B14F-4D97-AF65-F5344CB8AC3E}">
        <p14:creationId xmlns:p14="http://schemas.microsoft.com/office/powerpoint/2010/main" val="41702139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problemas más comunes</a:t>
            </a:r>
            <a:endParaRPr sz="300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2"/>
          </p:nvPr>
        </p:nvSpPr>
        <p:spPr>
          <a:xfrm>
            <a:off x="5778330" y="1363670"/>
            <a:ext cx="271797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effectLst/>
                <a:latin typeface="Share Tech" panose="020B0604020202020204" charset="0"/>
                <a:ea typeface="Calibri" panose="020F0502020204030204" pitchFamily="34" charset="0"/>
              </a:rPr>
              <a:t>De Interfaz de Usuario</a:t>
            </a:r>
            <a:endParaRPr>
              <a:latin typeface="Share Tech" panose="020B0604020202020204" charset="0"/>
            </a:endParaRPr>
          </a:p>
        </p:txBody>
      </p:sp>
      <p:sp>
        <p:nvSpPr>
          <p:cNvPr id="604" name="Google Shape;604;p30"/>
          <p:cNvSpPr txBox="1">
            <a:spLocks noGrp="1"/>
          </p:cNvSpPr>
          <p:nvPr>
            <p:ph type="subTitle" idx="7"/>
          </p:nvPr>
        </p:nvSpPr>
        <p:spPr>
          <a:xfrm>
            <a:off x="6196665" y="32330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A9B4BE"/>
                </a:solidFill>
                <a:latin typeface="Söhne"/>
              </a:rPr>
              <a:t>Funciones del software que no trabajan como se espera </a:t>
            </a:r>
            <a:endParaRPr lang="es-ES">
              <a:solidFill>
                <a:srgbClr val="A9B4BE"/>
              </a:solidFill>
            </a:endParaRPr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1056978" y="135047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De Rendimiento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1"/>
          </p:nvPr>
        </p:nvSpPr>
        <p:spPr>
          <a:xfrm>
            <a:off x="495300" y="1990684"/>
            <a:ext cx="300465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A9B4BE"/>
                </a:solidFill>
                <a:latin typeface="Söhne"/>
              </a:rPr>
              <a:t>S</a:t>
            </a:r>
            <a:r>
              <a:rPr lang="es-ES" b="0" i="0">
                <a:solidFill>
                  <a:srgbClr val="A9B4BE"/>
                </a:solidFill>
                <a:effectLst/>
                <a:latin typeface="Söhne"/>
              </a:rPr>
              <a:t>ituaciones en las que un programa no funciona tan rápido como debería.</a:t>
            </a:r>
            <a:endParaRPr lang="es-ES">
              <a:solidFill>
                <a:srgbClr val="A9B4BE"/>
              </a:solidFill>
            </a:endParaRPr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3"/>
          </p:nvPr>
        </p:nvSpPr>
        <p:spPr>
          <a:xfrm>
            <a:off x="5920440" y="1967732"/>
            <a:ext cx="244479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A9B4BE"/>
                </a:solidFill>
                <a:latin typeface="Söhne"/>
              </a:rPr>
              <a:t> Forma en que el usuario interactúa con la aplicación</a:t>
            </a:r>
            <a:endParaRPr lang="en-US">
              <a:solidFill>
                <a:srgbClr val="A9B4BE"/>
              </a:solidFill>
              <a:latin typeface="Söhne"/>
            </a:endParaRPr>
          </a:p>
        </p:txBody>
      </p:sp>
      <p:sp>
        <p:nvSpPr>
          <p:cNvPr id="608" name="Google Shape;608;p30"/>
          <p:cNvSpPr txBox="1">
            <a:spLocks noGrp="1"/>
          </p:cNvSpPr>
          <p:nvPr>
            <p:ph type="subTitle" idx="5"/>
          </p:nvPr>
        </p:nvSpPr>
        <p:spPr>
          <a:xfrm>
            <a:off x="534688" y="3271106"/>
            <a:ext cx="292588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A9B4BE"/>
                </a:solidFill>
                <a:latin typeface="Söhne"/>
              </a:rPr>
              <a:t>Brechas de seguridad y fallos de autorización de usuarios.</a:t>
            </a:r>
            <a:endParaRPr lang="es-ES">
              <a:solidFill>
                <a:srgbClr val="A9B4BE"/>
              </a:solidFill>
            </a:endParaRPr>
          </a:p>
        </p:txBody>
      </p:sp>
      <p:sp>
        <p:nvSpPr>
          <p:cNvPr id="609" name="Google Shape;609;p30"/>
          <p:cNvSpPr txBox="1">
            <a:spLocks noGrp="1"/>
          </p:cNvSpPr>
          <p:nvPr>
            <p:ph type="ctrTitle" idx="6"/>
          </p:nvPr>
        </p:nvSpPr>
        <p:spPr>
          <a:xfrm>
            <a:off x="6196664" y="2600369"/>
            <a:ext cx="194639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De Funcionalidad</a:t>
            </a:r>
          </a:p>
        </p:txBody>
      </p:sp>
      <p:sp>
        <p:nvSpPr>
          <p:cNvPr id="610" name="Google Shape;610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8" name="Google Shape;618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3630866" y="1790348"/>
            <a:ext cx="483826" cy="491132"/>
            <a:chOff x="4874977" y="3808824"/>
            <a:chExt cx="345620" cy="350837"/>
          </a:xfrm>
        </p:grpSpPr>
        <p:sp>
          <p:nvSpPr>
            <p:cNvPr id="638" name="Google Shape;638;p30"/>
            <p:cNvSpPr/>
            <p:nvPr/>
          </p:nvSpPr>
          <p:spPr>
            <a:xfrm>
              <a:off x="4874977" y="3808824"/>
              <a:ext cx="345620" cy="350837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402" y="4009662"/>
              <a:ext cx="145932" cy="123619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432" y="3897665"/>
              <a:ext cx="205036" cy="101817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822" y="3950273"/>
              <a:ext cx="84598" cy="175467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977" y="3993750"/>
              <a:ext cx="81480" cy="55349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483" y="3915299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327" y="3928253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856" y="3962913"/>
              <a:ext cx="28455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341" y="4010050"/>
              <a:ext cx="29983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328" y="4047639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321" y="4075679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469" y="408583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80" y="407567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88" y="4048172"/>
              <a:ext cx="28455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891" y="4010035"/>
              <a:ext cx="29951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94" y="3962762"/>
              <a:ext cx="28455" cy="19670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05;p30">
            <a:extLst>
              <a:ext uri="{FF2B5EF4-FFF2-40B4-BE49-F238E27FC236}">
                <a16:creationId xmlns:a16="http://schemas.microsoft.com/office/drawing/2014/main" id="{118A73F2-7497-3542-B380-C5FDFAA885F7}"/>
              </a:ext>
            </a:extLst>
          </p:cNvPr>
          <p:cNvSpPr txBox="1">
            <a:spLocks/>
          </p:cNvSpPr>
          <p:nvPr/>
        </p:nvSpPr>
        <p:spPr>
          <a:xfrm>
            <a:off x="1056978" y="26308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De Seguridad</a:t>
            </a:r>
          </a:p>
        </p:txBody>
      </p:sp>
      <p:grpSp>
        <p:nvGrpSpPr>
          <p:cNvPr id="8" name="Google Shape;1330;p46">
            <a:extLst>
              <a:ext uri="{FF2B5EF4-FFF2-40B4-BE49-F238E27FC236}">
                <a16:creationId xmlns:a16="http://schemas.microsoft.com/office/drawing/2014/main" id="{112F7C43-1F36-8DDB-F66C-E63028674BFA}"/>
              </a:ext>
            </a:extLst>
          </p:cNvPr>
          <p:cNvGrpSpPr/>
          <p:nvPr/>
        </p:nvGrpSpPr>
        <p:grpSpPr>
          <a:xfrm>
            <a:off x="5008918" y="1837081"/>
            <a:ext cx="510759" cy="394137"/>
            <a:chOff x="238125" y="1708650"/>
            <a:chExt cx="2045650" cy="1747325"/>
          </a:xfrm>
          <a:solidFill>
            <a:srgbClr val="E898AC"/>
          </a:solidFill>
        </p:grpSpPr>
        <p:sp>
          <p:nvSpPr>
            <p:cNvPr id="9" name="Google Shape;1331;p46">
              <a:extLst>
                <a:ext uri="{FF2B5EF4-FFF2-40B4-BE49-F238E27FC236}">
                  <a16:creationId xmlns:a16="http://schemas.microsoft.com/office/drawing/2014/main" id="{68F2DF31-49D6-3325-F5B8-ADE132B2564E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2;p46">
              <a:extLst>
                <a:ext uri="{FF2B5EF4-FFF2-40B4-BE49-F238E27FC236}">
                  <a16:creationId xmlns:a16="http://schemas.microsoft.com/office/drawing/2014/main" id="{7728F162-0902-7174-41E3-7B10EA78BCF0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;p46">
              <a:extLst>
                <a:ext uri="{FF2B5EF4-FFF2-40B4-BE49-F238E27FC236}">
                  <a16:creationId xmlns:a16="http://schemas.microsoft.com/office/drawing/2014/main" id="{7162C82B-2597-1DFF-B764-8DD55DB0667B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4;p46">
              <a:extLst>
                <a:ext uri="{FF2B5EF4-FFF2-40B4-BE49-F238E27FC236}">
                  <a16:creationId xmlns:a16="http://schemas.microsoft.com/office/drawing/2014/main" id="{2FB8D2E1-819D-83A9-7C51-3D02BA75F584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7;p46">
              <a:extLst>
                <a:ext uri="{FF2B5EF4-FFF2-40B4-BE49-F238E27FC236}">
                  <a16:creationId xmlns:a16="http://schemas.microsoft.com/office/drawing/2014/main" id="{7688B2EE-639D-281F-5620-9F7AB7F3B495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277370-65A8-36A2-D5D6-52949DA6B331}"/>
              </a:ext>
            </a:extLst>
          </p:cNvPr>
          <p:cNvSpPr txBox="1"/>
          <p:nvPr/>
        </p:nvSpPr>
        <p:spPr>
          <a:xfrm>
            <a:off x="4417694" y="4823265"/>
            <a:ext cx="47263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https://trans-ti.com/2020/12/01/software-testing-conoce-los-diferentes-tipos-de-pruebas-que-existen/</a:t>
            </a:r>
          </a:p>
        </p:txBody>
      </p:sp>
    </p:spTree>
    <p:extLst>
      <p:ext uri="{BB962C8B-B14F-4D97-AF65-F5344CB8AC3E}">
        <p14:creationId xmlns:p14="http://schemas.microsoft.com/office/powerpoint/2010/main" val="112036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50933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manual vs Testing Automatizado</a:t>
            </a: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31"/>
          <p:cNvGrpSpPr/>
          <p:nvPr/>
        </p:nvGrpSpPr>
        <p:grpSpPr>
          <a:xfrm>
            <a:off x="3811494" y="2983302"/>
            <a:ext cx="3082514" cy="316539"/>
            <a:chOff x="3811494" y="3103763"/>
            <a:chExt cx="4240572" cy="316539"/>
          </a:xfrm>
        </p:grpSpPr>
        <p:sp>
          <p:nvSpPr>
            <p:cNvPr id="668" name="Google Shape;668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11494" y="3313888"/>
              <a:ext cx="224518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1"/>
          <p:cNvGrpSpPr/>
          <p:nvPr/>
        </p:nvGrpSpPr>
        <p:grpSpPr>
          <a:xfrm>
            <a:off x="3802355" y="1384049"/>
            <a:ext cx="2308250" cy="287901"/>
            <a:chOff x="3771875" y="1457332"/>
            <a:chExt cx="2876447" cy="287901"/>
          </a:xfrm>
        </p:grpSpPr>
        <p:sp>
          <p:nvSpPr>
            <p:cNvPr id="674" name="Google Shape;674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771875" y="1639748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Testing manual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77" name="Google Shape;677;p31"/>
          <p:cNvSpPr txBox="1">
            <a:spLocks noGrp="1"/>
          </p:cNvSpPr>
          <p:nvPr>
            <p:ph type="subTitle" idx="4294967295"/>
          </p:nvPr>
        </p:nvSpPr>
        <p:spPr>
          <a:xfrm>
            <a:off x="1140723" y="14795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/>
              <a:t>Se interactúa directamente con la aplicación</a:t>
            </a:r>
            <a:endParaRPr lang="en-US" sz="1400"/>
          </a:p>
        </p:txBody>
      </p:sp>
      <p:sp>
        <p:nvSpPr>
          <p:cNvPr id="680" name="Google Shape;680;p31"/>
          <p:cNvSpPr txBox="1">
            <a:spLocks noGrp="1"/>
          </p:cNvSpPr>
          <p:nvPr>
            <p:ph type="ctrTitle" idx="4294967295"/>
          </p:nvPr>
        </p:nvSpPr>
        <p:spPr>
          <a:xfrm>
            <a:off x="1289700" y="2872019"/>
            <a:ext cx="2235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Testing automatizado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681" name="Google Shape;681;p31"/>
          <p:cNvSpPr txBox="1">
            <a:spLocks noGrp="1"/>
          </p:cNvSpPr>
          <p:nvPr>
            <p:ph type="subTitle" idx="4294967295"/>
          </p:nvPr>
        </p:nvSpPr>
        <p:spPr>
          <a:xfrm>
            <a:off x="962963" y="3083100"/>
            <a:ext cx="256286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/>
              <a:t>Se utilizan herramientas y scripts para ejecutar pruebas</a:t>
            </a:r>
            <a:endParaRPr lang="en-US" sz="14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8A807E-C5FA-FE38-DBA8-519BCB1B30F5}"/>
              </a:ext>
            </a:extLst>
          </p:cNvPr>
          <p:cNvSpPr txBox="1"/>
          <p:nvPr/>
        </p:nvSpPr>
        <p:spPr>
          <a:xfrm>
            <a:off x="6894008" y="1298327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Tiempo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3C4232-37CB-F174-25D9-6ED7351BC580}"/>
              </a:ext>
            </a:extLst>
          </p:cNvPr>
          <p:cNvSpPr txBox="1"/>
          <p:nvPr/>
        </p:nvSpPr>
        <p:spPr>
          <a:xfrm>
            <a:off x="6894294" y="1489620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Calidad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D5C43-EBCF-340E-8C71-D0AA2579BA20}"/>
              </a:ext>
            </a:extLst>
          </p:cNvPr>
          <p:cNvSpPr txBox="1"/>
          <p:nvPr/>
        </p:nvSpPr>
        <p:spPr>
          <a:xfrm>
            <a:off x="6894294" y="1697175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Repetición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1F45A3-49C6-7ABF-BD4E-6977D85CCA99}"/>
              </a:ext>
            </a:extLst>
          </p:cNvPr>
          <p:cNvSpPr txBox="1"/>
          <p:nvPr/>
        </p:nvSpPr>
        <p:spPr>
          <a:xfrm>
            <a:off x="6949426" y="2894547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Tiempo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1BD28E-D128-3863-EBBE-0DE7FDD7065A}"/>
              </a:ext>
            </a:extLst>
          </p:cNvPr>
          <p:cNvSpPr txBox="1"/>
          <p:nvPr/>
        </p:nvSpPr>
        <p:spPr>
          <a:xfrm>
            <a:off x="6949712" y="3085840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Calidad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E862CA-2B8B-3F78-CB6E-F2DC43C16376}"/>
              </a:ext>
            </a:extLst>
          </p:cNvPr>
          <p:cNvSpPr txBox="1"/>
          <p:nvPr/>
        </p:nvSpPr>
        <p:spPr>
          <a:xfrm>
            <a:off x="6949712" y="3293395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Repetición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Google Shape;674;p31">
            <a:extLst>
              <a:ext uri="{FF2B5EF4-FFF2-40B4-BE49-F238E27FC236}">
                <a16:creationId xmlns:a16="http://schemas.microsoft.com/office/drawing/2014/main" id="{6EA37E8B-EEC4-E9E5-FB39-4B7A27D5357D}"/>
              </a:ext>
            </a:extLst>
          </p:cNvPr>
          <p:cNvSpPr/>
          <p:nvPr/>
        </p:nvSpPr>
        <p:spPr>
          <a:xfrm>
            <a:off x="3802354" y="1775672"/>
            <a:ext cx="1188269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68;p31">
            <a:extLst>
              <a:ext uri="{FF2B5EF4-FFF2-40B4-BE49-F238E27FC236}">
                <a16:creationId xmlns:a16="http://schemas.microsoft.com/office/drawing/2014/main" id="{ED2D0E1B-B9B1-1508-BF75-DE8B5BA96FC3}"/>
              </a:ext>
            </a:extLst>
          </p:cNvPr>
          <p:cNvSpPr/>
          <p:nvPr/>
        </p:nvSpPr>
        <p:spPr>
          <a:xfrm>
            <a:off x="3811497" y="3384019"/>
            <a:ext cx="3082511" cy="106403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04EC5F-7F80-0307-F48D-183F32078A33}"/>
              </a:ext>
            </a:extLst>
          </p:cNvPr>
          <p:cNvSpPr txBox="1"/>
          <p:nvPr/>
        </p:nvSpPr>
        <p:spPr>
          <a:xfrm>
            <a:off x="5908459" y="4846588"/>
            <a:ext cx="33166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https://cl.abstracta.us/blog/testing-manual-vs-testing-automatizado/</a:t>
            </a:r>
          </a:p>
        </p:txBody>
      </p:sp>
    </p:spTree>
    <p:extLst>
      <p:ext uri="{BB962C8B-B14F-4D97-AF65-F5344CB8AC3E}">
        <p14:creationId xmlns:p14="http://schemas.microsoft.com/office/powerpoint/2010/main" val="205587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– ¿Qué es una API?</a:t>
            </a:r>
            <a:endParaRPr/>
          </a:p>
        </p:txBody>
      </p:sp>
      <p:sp>
        <p:nvSpPr>
          <p:cNvPr id="4" name="Google Shape;574;p29">
            <a:extLst>
              <a:ext uri="{FF2B5EF4-FFF2-40B4-BE49-F238E27FC236}">
                <a16:creationId xmlns:a16="http://schemas.microsoft.com/office/drawing/2014/main" id="{A10FDCCF-7C03-F51B-A423-4B72C73F5608}"/>
              </a:ext>
            </a:extLst>
          </p:cNvPr>
          <p:cNvSpPr txBox="1">
            <a:spLocks/>
          </p:cNvSpPr>
          <p:nvPr/>
        </p:nvSpPr>
        <p:spPr>
          <a:xfrm>
            <a:off x="705871" y="1340585"/>
            <a:ext cx="6679667" cy="265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</a:rPr>
              <a:t>API, por sus siglas en ingles “interfaz de programación de aplicaciones” es un conjunto de reglas y herramientas que permite que diferentes aplicaciones se comuniquen entre sí. </a:t>
            </a:r>
          </a:p>
          <a:p>
            <a:r>
              <a:rPr lang="es-ES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</a:rPr>
              <a:t>Esto puede incluir el acceso a datos o la ejecución de operaciones específicas.</a:t>
            </a:r>
          </a:p>
          <a:p>
            <a:endParaRPr lang="es-ES">
              <a:solidFill>
                <a:schemeClr val="bg1"/>
              </a:solidFill>
              <a:latin typeface="Söhne"/>
              <a:ea typeface="Calibri" panose="020F0502020204030204" pitchFamily="34" charset="0"/>
            </a:endParaRPr>
          </a:p>
          <a:p>
            <a:r>
              <a:rPr lang="es-ES" u="sng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Ejemplo:</a:t>
            </a:r>
            <a:r>
              <a:rPr lang="es-ES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 app meteorológica</a:t>
            </a:r>
          </a:p>
          <a:p>
            <a:endParaRPr lang="es-ES">
              <a:solidFill>
                <a:schemeClr val="bg1"/>
              </a:solidFill>
              <a:latin typeface="Söhne"/>
              <a:ea typeface="Calibri" panose="020F0502020204030204" pitchFamily="34" charset="0"/>
            </a:endParaRPr>
          </a:p>
          <a:p>
            <a:r>
              <a:rPr lang="es-ES" u="sng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Ejemplos de APIs: </a:t>
            </a:r>
            <a:r>
              <a:rPr lang="es-ES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Google </a:t>
            </a:r>
            <a:r>
              <a:rPr lang="es-ES" err="1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Maps</a:t>
            </a:r>
            <a:r>
              <a:rPr lang="es-ES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 API, </a:t>
            </a:r>
            <a:r>
              <a:rPr lang="es-ES" err="1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OpenWeatherMap</a:t>
            </a:r>
            <a:r>
              <a:rPr lang="es-ES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 API, Trello API.</a:t>
            </a:r>
          </a:p>
          <a:p>
            <a:endParaRPr lang="es-ES" sz="18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BA97A1-876B-D48F-DE13-4A93FBEB79BA}"/>
              </a:ext>
            </a:extLst>
          </p:cNvPr>
          <p:cNvSpPr txBox="1"/>
          <p:nvPr/>
        </p:nvSpPr>
        <p:spPr>
          <a:xfrm>
            <a:off x="7069455" y="4802922"/>
            <a:ext cx="20745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https://aws.amazon.com/es/what-is/api/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CC2F0-AE65-239F-F49B-B4AF9DBC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58" y="2379889"/>
            <a:ext cx="3012621" cy="2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9E2CD5-9793-F6AF-2B9B-2E83D17BBB61}"/>
              </a:ext>
            </a:extLst>
          </p:cNvPr>
          <p:cNvSpPr txBox="1"/>
          <p:nvPr/>
        </p:nvSpPr>
        <p:spPr>
          <a:xfrm>
            <a:off x="618825" y="1236756"/>
            <a:ext cx="265015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>
                <a:solidFill>
                  <a:srgbClr val="D1D5DB"/>
                </a:solidFill>
                <a:effectLst/>
                <a:latin typeface="Söhne"/>
              </a:rPr>
              <a:t>Trello es una plataforma en línea que facilita la gestión de proyectos y tareas mediante el uso de tableros, listas y tarjetas.</a:t>
            </a:r>
          </a:p>
          <a:p>
            <a:endParaRPr lang="es-ES">
              <a:solidFill>
                <a:srgbClr val="D1D5DB"/>
              </a:solidFill>
              <a:latin typeface="Söhne"/>
            </a:endParaRPr>
          </a:p>
          <a:p>
            <a:r>
              <a:rPr lang="es-ES">
                <a:solidFill>
                  <a:srgbClr val="D1D5DB"/>
                </a:solidFill>
                <a:latin typeface="Söhne"/>
              </a:rPr>
              <a:t>La API que Trello nos brinda, </a:t>
            </a:r>
            <a:r>
              <a:rPr lang="es-ES" b="0" i="0">
                <a:solidFill>
                  <a:srgbClr val="D1D5DB"/>
                </a:solidFill>
                <a:effectLst/>
                <a:latin typeface="Söhne"/>
              </a:rPr>
              <a:t>nos permite conectarla con nuestras aplicaciones y realizar acciones automáticas. Como crear listas, tarjetas, tableros, mover tarjetas a otras listas, etc.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42F4A1-34CC-E1F7-2333-F6999E5E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0" y="1384145"/>
            <a:ext cx="4506600" cy="204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AB22EE-B1CA-CAF0-3515-021E0F51BB88}"/>
              </a:ext>
            </a:extLst>
          </p:cNvPr>
          <p:cNvSpPr txBox="1"/>
          <p:nvPr/>
        </p:nvSpPr>
        <p:spPr>
          <a:xfrm>
            <a:off x="7793355" y="4833402"/>
            <a:ext cx="11068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https://trello.com/es</a:t>
            </a:r>
          </a:p>
        </p:txBody>
      </p:sp>
    </p:spTree>
    <p:extLst>
      <p:ext uri="{BB962C8B-B14F-4D97-AF65-F5344CB8AC3E}">
        <p14:creationId xmlns:p14="http://schemas.microsoft.com/office/powerpoint/2010/main" val="365318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Códigos de respuesta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917B30-0244-5FFE-83A9-27D53B031DAC}"/>
              </a:ext>
            </a:extLst>
          </p:cNvPr>
          <p:cNvSpPr txBox="1"/>
          <p:nvPr/>
        </p:nvSpPr>
        <p:spPr>
          <a:xfrm>
            <a:off x="618825" y="1215670"/>
            <a:ext cx="525225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 el contexto de las APIs, un código de respuesta es lo que indica el resultado de una solicitud que nosotros realizamos a un servidor.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AE21EE-4C5F-2443-DB50-3EEC22BD95DA}"/>
              </a:ext>
            </a:extLst>
          </p:cNvPr>
          <p:cNvSpPr txBox="1"/>
          <p:nvPr/>
        </p:nvSpPr>
        <p:spPr>
          <a:xfrm>
            <a:off x="618825" y="1893914"/>
            <a:ext cx="6696375" cy="190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kern="10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os más comunes son: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200 (OK): Todo está bien. La solicitud se realizó con éxito, y la respuesta tiene la información que esperabas.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404 (No Encontrado): El recurso que buscabas no se encontró en el servidor.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500 (Error Interno del Servidor): Algo salió mal en el servidor. 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kern="10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 definitiva, el código de respuesta es la manera que tiene un servidor de comunicarte el estado de tu solicitud.</a:t>
            </a:r>
            <a:endParaRPr lang="en-US" sz="1400" kern="10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BFCDA0-4344-7C43-66FE-B01584249108}"/>
              </a:ext>
            </a:extLst>
          </p:cNvPr>
          <p:cNvSpPr txBox="1"/>
          <p:nvPr/>
        </p:nvSpPr>
        <p:spPr>
          <a:xfrm>
            <a:off x="6383655" y="4848642"/>
            <a:ext cx="27603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https://developer.mozilla.org/es/docs/Web/HTTP/Status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177729388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Data Science Consulting by Slidesgo</vt:lpstr>
      <vt:lpstr>Testing automatizado </vt:lpstr>
      <vt:lpstr>Demostracion</vt:lpstr>
      <vt:lpstr>Introducción</vt:lpstr>
      <vt:lpstr>¿Qué es el testing de software?</vt:lpstr>
      <vt:lpstr>Tipos de problemas más comunes</vt:lpstr>
      <vt:lpstr>Testing manual vs Testing Automatizado</vt:lpstr>
      <vt:lpstr>API – ¿Qué es una API?</vt:lpstr>
      <vt:lpstr>Trello</vt:lpstr>
      <vt:lpstr>Códigos de respuesta</vt:lpstr>
      <vt:lpstr>Pirámide de automatización del testing funcional</vt:lpstr>
      <vt:lpstr>PLAYWRIGHT</vt:lpstr>
      <vt:lpstr>Herramientas de automatización</vt:lpstr>
      <vt:lpstr>Playwright vs. Selenium</vt:lpstr>
      <vt:lpstr>Playwright: ventajas</vt:lpstr>
      <vt:lpstr>Playwright: desventajas</vt:lpstr>
      <vt:lpstr>Selenium: ventajas</vt:lpstr>
      <vt:lpstr>Selenium: desventajas</vt:lpstr>
      <vt:lpstr>PowerPoint Presentation</vt:lpstr>
      <vt:lpstr>Prueba de concepto</vt:lpstr>
      <vt:lpstr>DEMOSTRACIÓN</vt:lpstr>
      <vt:lpstr>Playwright: test generator</vt:lpstr>
      <vt:lpstr>PAGE OBJECT MODEL</vt:lpstr>
      <vt:lpstr>PERFORMANCE</vt:lpstr>
      <vt:lpstr>PowerPoint Presentation</vt:lpstr>
      <vt:lpstr>Tests escritos en inglés (extensión YAML)</vt:lpstr>
      <vt:lpstr>APDEX INDEX</vt:lpstr>
      <vt:lpstr>THRESHOLD</vt:lpstr>
      <vt:lpstr>PowerPoint Presentation</vt:lpstr>
      <vt:lpstr>PowerPoint Presentation</vt:lpstr>
      <vt:lpstr>0,6 sec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?</dc:title>
  <cp:revision>2</cp:revision>
  <dcterms:modified xsi:type="dcterms:W3CDTF">2023-11-16T15:00:17Z</dcterms:modified>
</cp:coreProperties>
</file>